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96" r:id="rId4"/>
    <p:sldId id="260" r:id="rId5"/>
    <p:sldId id="258" r:id="rId6"/>
    <p:sldId id="302" r:id="rId7"/>
    <p:sldId id="286" r:id="rId8"/>
    <p:sldId id="287" r:id="rId9"/>
    <p:sldId id="288" r:id="rId10"/>
    <p:sldId id="297" r:id="rId11"/>
    <p:sldId id="289" r:id="rId12"/>
    <p:sldId id="290" r:id="rId13"/>
    <p:sldId id="292" r:id="rId14"/>
    <p:sldId id="261" r:id="rId15"/>
    <p:sldId id="267" r:id="rId16"/>
    <p:sldId id="298" r:id="rId17"/>
    <p:sldId id="262" r:id="rId18"/>
    <p:sldId id="263" r:id="rId19"/>
    <p:sldId id="264" r:id="rId20"/>
    <p:sldId id="265" r:id="rId21"/>
    <p:sldId id="266" r:id="rId22"/>
    <p:sldId id="299" r:id="rId23"/>
    <p:sldId id="273" r:id="rId24"/>
    <p:sldId id="274" r:id="rId25"/>
    <p:sldId id="300" r:id="rId26"/>
    <p:sldId id="276" r:id="rId27"/>
    <p:sldId id="277" r:id="rId28"/>
    <p:sldId id="278" r:id="rId29"/>
    <p:sldId id="279" r:id="rId30"/>
    <p:sldId id="293" r:id="rId31"/>
    <p:sldId id="280" r:id="rId32"/>
    <p:sldId id="281" r:id="rId33"/>
    <p:sldId id="301" r:id="rId34"/>
    <p:sldId id="295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707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250" autoAdjust="0"/>
    <p:restoredTop sz="94660"/>
  </p:normalViewPr>
  <p:slideViewPr>
    <p:cSldViewPr snapToGrid="0">
      <p:cViewPr varScale="1">
        <p:scale>
          <a:sx n="86" d="100"/>
          <a:sy n="86" d="100"/>
        </p:scale>
        <p:origin x="4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6/7/2017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言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6/7/2017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6/7/2017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6/7/2017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6/7/2017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6/7/2017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6/7/2017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6/7/2017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6/7/2017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6/7/2017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589213" y="1416206"/>
            <a:ext cx="8915399" cy="3361176"/>
          </a:xfrm>
        </p:spPr>
        <p:txBody>
          <a:bodyPr>
            <a:normAutofit/>
          </a:bodyPr>
          <a:lstStyle/>
          <a:p>
            <a:pPr algn="ctr"/>
            <a:r>
              <a:rPr lang="zh-CN" altLang="zh-CN" sz="3600" b="1" dirty="0">
                <a:latin typeface="黑体" panose="02010609060101010101" pitchFamily="49" charset="-122"/>
                <a:ea typeface="黑体" panose="02010609060101010101" pitchFamily="49" charset="-122"/>
              </a:rPr>
              <a:t>马兰井田煤层气富集与产能的主控因素</a:t>
            </a:r>
            <a:r>
              <a:rPr lang="zh-CN" altLang="zh-CN" sz="36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研究</a:t>
            </a:r>
            <a:r>
              <a:rPr lang="en-US" altLang="zh-CN" sz="3200" b="1" dirty="0">
                <a:latin typeface="宋体" panose="02010600030101010101" pitchFamily="2" charset="-122"/>
                <a:ea typeface="宋体" panose="02010600030101010101" pitchFamily="2" charset="-122"/>
              </a:rPr>
              <a:t/>
            </a:r>
            <a:br>
              <a:rPr lang="en-US" altLang="zh-CN" sz="3200" b="1" dirty="0"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3200" dirty="0"/>
              <a:t/>
            </a:r>
            <a:br>
              <a:rPr lang="zh-CN" altLang="zh-CN" sz="3200" dirty="0"/>
            </a:br>
            <a:r>
              <a:rPr lang="en-US" altLang="zh-CN" sz="3200" dirty="0" smtClean="0"/>
              <a:t/>
            </a:r>
            <a:br>
              <a:rPr lang="en-US" altLang="zh-CN" sz="3200" dirty="0" smtClean="0"/>
            </a:br>
            <a:endParaRPr lang="zh-CN" altLang="en-US" sz="3200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2787870" y="4643427"/>
            <a:ext cx="7426648" cy="1779675"/>
          </a:xfrm>
        </p:spPr>
        <p:txBody>
          <a:bodyPr>
            <a:noAutofit/>
          </a:bodyPr>
          <a:lstStyle/>
          <a:p>
            <a:r>
              <a:rPr lang="zh-CN" altLang="en-US" sz="280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导  师： 王传格</a:t>
            </a:r>
            <a:endParaRPr lang="en-US" altLang="zh-CN" sz="280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280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答辩人： 王  晋</a:t>
            </a:r>
            <a:endParaRPr lang="en-US" altLang="zh-CN" sz="280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280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日  期： </a:t>
            </a:r>
            <a:r>
              <a:rPr lang="en-US" altLang="zh-CN" sz="2800" dirty="0" smtClean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2017.06.07</a:t>
            </a:r>
            <a:endParaRPr lang="zh-CN" altLang="en-US" sz="2800" dirty="0">
              <a:solidFill>
                <a:schemeClr val="tx1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545" y="247728"/>
            <a:ext cx="1711325" cy="1671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89239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338254" y="1273848"/>
            <a:ext cx="6096000" cy="1653786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lvl="0" indent="-342900">
              <a:spcBef>
                <a:spcPts val="1000"/>
              </a:spcBef>
              <a:buClr>
                <a:srgbClr val="A53010"/>
              </a:buClr>
              <a:buFont typeface="Wingdings 3" charset="2"/>
              <a:buChar char=""/>
            </a:pPr>
            <a:r>
              <a:rPr lang="zh-CN" altLang="en-US" sz="2800" dirty="0">
                <a:solidFill>
                  <a:prstClr val="black">
                    <a:lumMod val="75000"/>
                    <a:lumOff val="25000"/>
                  </a:prst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煤层气集主控因素分析</a:t>
            </a:r>
            <a:endParaRPr lang="en-US" altLang="zh-CN" sz="2800" dirty="0">
              <a:solidFill>
                <a:prstClr val="black">
                  <a:lumMod val="75000"/>
                  <a:lumOff val="25000"/>
                </a:prst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0">
              <a:lnSpc>
                <a:spcPct val="110000"/>
              </a:lnSpc>
              <a:spcBef>
                <a:spcPts val="1000"/>
              </a:spcBef>
              <a:buClr>
                <a:srgbClr val="A53010"/>
              </a:buClr>
            </a:pPr>
            <a:r>
              <a:rPr lang="en-US" altLang="zh-CN" sz="2800" dirty="0">
                <a:solidFill>
                  <a:prstClr val="black">
                    <a:lumMod val="75000"/>
                    <a:lumOff val="25000"/>
                  </a:prst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</a:t>
            </a:r>
            <a:r>
              <a:rPr lang="en-US" altLang="zh-CN" sz="2800" b="1" dirty="0">
                <a:solidFill>
                  <a:prstClr val="black">
                    <a:lumMod val="75000"/>
                    <a:lumOff val="25000"/>
                  </a:prst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——</a:t>
            </a:r>
            <a:r>
              <a:rPr lang="zh-CN" altLang="en-US" sz="2800" dirty="0">
                <a:solidFill>
                  <a:prstClr val="black">
                    <a:lumMod val="75000"/>
                    <a:lumOff val="25000"/>
                  </a:prstClr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沉积特征</a:t>
            </a:r>
            <a:endParaRPr lang="en-US" altLang="zh-CN" sz="2800" dirty="0">
              <a:solidFill>
                <a:prstClr val="black">
                  <a:lumMod val="75000"/>
                  <a:lumOff val="25000"/>
                </a:prstClr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 lvl="0">
              <a:spcBef>
                <a:spcPts val="1000"/>
              </a:spcBef>
              <a:buClr>
                <a:srgbClr val="A53010"/>
              </a:buClr>
            </a:pPr>
            <a:r>
              <a:rPr lang="zh-CN" altLang="en-US" sz="26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（</a:t>
            </a:r>
            <a:r>
              <a:rPr lang="en-US" altLang="zh-CN" sz="2600" dirty="0">
                <a:solidFill>
                  <a:prstClr val="black">
                    <a:lumMod val="75000"/>
                    <a:lumOff val="25000"/>
                  </a:prstClr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3</a:t>
            </a:r>
            <a:r>
              <a:rPr lang="zh-CN" altLang="en-US" sz="26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）直接顶</a:t>
            </a:r>
            <a:endParaRPr lang="zh-CN" altLang="en-US" sz="2600" dirty="0">
              <a:solidFill>
                <a:prstClr val="black">
                  <a:lumMod val="75000"/>
                  <a:lumOff val="25000"/>
                </a:prstClr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749725" y="170823"/>
            <a:ext cx="441715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6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煤层气富集特征</a:t>
            </a:r>
            <a:endParaRPr lang="zh-CN" altLang="en-US" sz="3600" dirty="0"/>
          </a:p>
        </p:txBody>
      </p:sp>
      <p:pic>
        <p:nvPicPr>
          <p:cNvPr id="7" name="图片 6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6342" y="1500050"/>
            <a:ext cx="6541455" cy="5134926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3266407" y="2603228"/>
            <a:ext cx="8552872" cy="3324226"/>
            <a:chOff x="3054533" y="2603228"/>
            <a:chExt cx="8552872" cy="3324226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54533" y="2603229"/>
              <a:ext cx="4276436" cy="3324225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30969" y="2603228"/>
              <a:ext cx="4276436" cy="33242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66760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1333" y="1198296"/>
            <a:ext cx="6541200" cy="5133600"/>
          </a:xfrm>
          <a:prstGeom prst="rect">
            <a:avLst/>
          </a:prstGeom>
        </p:spPr>
      </p:pic>
      <p:pic>
        <p:nvPicPr>
          <p:cNvPr id="10" name="图片 9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1333" y="1198296"/>
            <a:ext cx="6541200" cy="5133600"/>
          </a:xfrm>
          <a:prstGeom prst="rect">
            <a:avLst/>
          </a:prstGeom>
        </p:spPr>
      </p:pic>
      <p:pic>
        <p:nvPicPr>
          <p:cNvPr id="11" name="图片 10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7704" y="1198296"/>
            <a:ext cx="6541200" cy="5133600"/>
          </a:xfrm>
          <a:prstGeom prst="rect">
            <a:avLst/>
          </a:prstGeom>
        </p:spPr>
      </p:pic>
      <p:pic>
        <p:nvPicPr>
          <p:cNvPr id="12" name="图片 11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7704" y="1198296"/>
            <a:ext cx="6541200" cy="5133600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4749725" y="170823"/>
            <a:ext cx="441715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6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煤层气富集特征</a:t>
            </a:r>
            <a:endParaRPr lang="zh-CN" altLang="en-US" sz="3600" dirty="0"/>
          </a:p>
        </p:txBody>
      </p:sp>
      <p:sp>
        <p:nvSpPr>
          <p:cNvPr id="13" name="矩形 12"/>
          <p:cNvSpPr/>
          <p:nvPr/>
        </p:nvSpPr>
        <p:spPr>
          <a:xfrm>
            <a:off x="338254" y="1273848"/>
            <a:ext cx="3225821" cy="27607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Bef>
                <a:spcPts val="1000"/>
              </a:spcBef>
              <a:buClr>
                <a:srgbClr val="A53010"/>
              </a:buClr>
              <a:buFont typeface="Wingdings 3" charset="2"/>
              <a:buChar char=""/>
            </a:pPr>
            <a:r>
              <a:rPr lang="zh-CN" altLang="en-US" sz="2800" dirty="0">
                <a:solidFill>
                  <a:prstClr val="black">
                    <a:lumMod val="75000"/>
                    <a:lumOff val="25000"/>
                  </a:prst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煤层气集主控因素分析</a:t>
            </a:r>
            <a:endParaRPr lang="en-US" altLang="zh-CN" sz="2800" dirty="0">
              <a:solidFill>
                <a:prstClr val="black">
                  <a:lumMod val="75000"/>
                  <a:lumOff val="25000"/>
                </a:prst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0">
              <a:lnSpc>
                <a:spcPct val="110000"/>
              </a:lnSpc>
              <a:spcBef>
                <a:spcPts val="1000"/>
              </a:spcBef>
              <a:buClr>
                <a:srgbClr val="A53010"/>
              </a:buClr>
            </a:pPr>
            <a:r>
              <a:rPr lang="en-US" altLang="zh-CN" sz="2800" dirty="0">
                <a:solidFill>
                  <a:prstClr val="black">
                    <a:lumMod val="75000"/>
                    <a:lumOff val="25000"/>
                  </a:prst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</a:t>
            </a:r>
            <a:r>
              <a:rPr lang="en-US" altLang="zh-CN" sz="28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——</a:t>
            </a:r>
            <a:r>
              <a:rPr lang="zh-CN" altLang="en-US" sz="28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构造</a:t>
            </a:r>
            <a:endParaRPr lang="en-US" altLang="zh-CN" sz="2800" b="1" dirty="0" smtClean="0">
              <a:solidFill>
                <a:prstClr val="black">
                  <a:lumMod val="75000"/>
                  <a:lumOff val="25000"/>
                </a:prst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0">
              <a:lnSpc>
                <a:spcPct val="110000"/>
              </a:lnSpc>
              <a:spcBef>
                <a:spcPts val="1000"/>
              </a:spcBef>
              <a:buClr>
                <a:srgbClr val="A53010"/>
              </a:buClr>
            </a:pPr>
            <a:r>
              <a:rPr lang="en-US" altLang="zh-CN" sz="28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——</a:t>
            </a:r>
            <a:r>
              <a:rPr lang="zh-CN" altLang="en-US" sz="28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水位高度</a:t>
            </a:r>
            <a:endParaRPr lang="en-US" altLang="zh-CN" sz="2800" b="1" dirty="0" smtClean="0">
              <a:solidFill>
                <a:prstClr val="black">
                  <a:lumMod val="75000"/>
                  <a:lumOff val="25000"/>
                </a:prst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0">
              <a:lnSpc>
                <a:spcPct val="110000"/>
              </a:lnSpc>
              <a:spcBef>
                <a:spcPts val="1000"/>
              </a:spcBef>
              <a:buClr>
                <a:srgbClr val="A53010"/>
              </a:buClr>
            </a:pPr>
            <a:r>
              <a:rPr lang="en-US" altLang="zh-CN" sz="28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——</a:t>
            </a:r>
            <a:r>
              <a:rPr lang="zh-CN" altLang="en-US" sz="28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埋深</a:t>
            </a:r>
            <a:endParaRPr lang="en-US" altLang="zh-CN" sz="2800" dirty="0">
              <a:solidFill>
                <a:prstClr val="black">
                  <a:lumMod val="75000"/>
                  <a:lumOff val="25000"/>
                </a:prstClr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68969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338254" y="1273848"/>
            <a:ext cx="3225821" cy="27607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Bef>
                <a:spcPts val="1000"/>
              </a:spcBef>
              <a:buClr>
                <a:srgbClr val="A53010"/>
              </a:buClr>
              <a:buFont typeface="Wingdings 3" charset="2"/>
              <a:buChar char=""/>
            </a:pPr>
            <a:r>
              <a:rPr lang="zh-CN" altLang="en-US" sz="2800" dirty="0">
                <a:solidFill>
                  <a:prstClr val="black">
                    <a:lumMod val="75000"/>
                    <a:lumOff val="25000"/>
                  </a:prst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煤层气集主控因素分析</a:t>
            </a:r>
            <a:endParaRPr lang="en-US" altLang="zh-CN" sz="2800" dirty="0">
              <a:solidFill>
                <a:prstClr val="black">
                  <a:lumMod val="75000"/>
                  <a:lumOff val="25000"/>
                </a:prst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0">
              <a:lnSpc>
                <a:spcPct val="110000"/>
              </a:lnSpc>
              <a:spcBef>
                <a:spcPts val="1000"/>
              </a:spcBef>
              <a:buClr>
                <a:srgbClr val="A53010"/>
              </a:buClr>
            </a:pPr>
            <a:r>
              <a:rPr lang="en-US" altLang="zh-CN" sz="2800" dirty="0">
                <a:solidFill>
                  <a:prstClr val="black">
                    <a:lumMod val="75000"/>
                    <a:lumOff val="25000"/>
                  </a:prst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</a:t>
            </a:r>
            <a:r>
              <a:rPr lang="en-US" altLang="zh-CN" sz="28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——</a:t>
            </a:r>
            <a:r>
              <a:rPr lang="zh-CN" altLang="en-US" sz="28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构造</a:t>
            </a:r>
            <a:endParaRPr lang="en-US" altLang="zh-CN" sz="2800" b="1" dirty="0" smtClean="0">
              <a:solidFill>
                <a:prstClr val="black">
                  <a:lumMod val="75000"/>
                  <a:lumOff val="25000"/>
                </a:prst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0">
              <a:lnSpc>
                <a:spcPct val="110000"/>
              </a:lnSpc>
              <a:spcBef>
                <a:spcPts val="1000"/>
              </a:spcBef>
              <a:buClr>
                <a:srgbClr val="A53010"/>
              </a:buClr>
            </a:pPr>
            <a:r>
              <a:rPr lang="en-US" altLang="zh-CN" sz="28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——</a:t>
            </a:r>
            <a:r>
              <a:rPr lang="zh-CN" altLang="en-US" sz="28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水位高度</a:t>
            </a:r>
            <a:endParaRPr lang="en-US" altLang="zh-CN" sz="2800" b="1" dirty="0" smtClean="0">
              <a:solidFill>
                <a:prstClr val="black">
                  <a:lumMod val="75000"/>
                  <a:lumOff val="25000"/>
                </a:prst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0">
              <a:lnSpc>
                <a:spcPct val="110000"/>
              </a:lnSpc>
              <a:spcBef>
                <a:spcPts val="1000"/>
              </a:spcBef>
              <a:buClr>
                <a:srgbClr val="A53010"/>
              </a:buClr>
            </a:pPr>
            <a:r>
              <a:rPr lang="en-US" altLang="zh-CN" sz="28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——</a:t>
            </a:r>
            <a:r>
              <a:rPr lang="zh-CN" altLang="en-US" sz="28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埋深</a:t>
            </a:r>
            <a:endParaRPr lang="en-US" altLang="zh-CN" sz="2800" dirty="0">
              <a:solidFill>
                <a:prstClr val="black">
                  <a:lumMod val="75000"/>
                  <a:lumOff val="25000"/>
                </a:prstClr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4749725" y="170823"/>
            <a:ext cx="441715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6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煤层气富集特征</a:t>
            </a:r>
            <a:endParaRPr lang="zh-CN" altLang="en-US" sz="36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6776" y="774292"/>
            <a:ext cx="4202545" cy="314325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05" b="4603"/>
          <a:stretch/>
        </p:blipFill>
        <p:spPr>
          <a:xfrm>
            <a:off x="7459378" y="721124"/>
            <a:ext cx="4304145" cy="3066586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6776" y="3787710"/>
            <a:ext cx="4257964" cy="3057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355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589320" y="683339"/>
            <a:ext cx="8915400" cy="4517320"/>
          </a:xfrm>
        </p:spPr>
        <p:txBody>
          <a:bodyPr>
            <a:normAutofit/>
          </a:bodyPr>
          <a:lstStyle/>
          <a:p>
            <a:r>
              <a:rPr lang="en-US" altLang="zh-CN" sz="28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 sz="28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预测富集区</a:t>
            </a:r>
            <a:endParaRPr lang="en-US" altLang="zh-CN" sz="2800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indent="0">
              <a:buNone/>
            </a:pPr>
            <a:endParaRPr lang="zh-CN" altLang="en-US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0275055"/>
              </p:ext>
            </p:extLst>
          </p:nvPr>
        </p:nvGraphicFramePr>
        <p:xfrm>
          <a:off x="1589320" y="1188720"/>
          <a:ext cx="9706865" cy="557431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513615"/>
                <a:gridCol w="3341016"/>
                <a:gridCol w="2426117"/>
                <a:gridCol w="2426117"/>
              </a:tblGrid>
              <a:tr h="535690">
                <a:tc rowSpan="2">
                  <a:txBody>
                    <a:bodyPr/>
                    <a:lstStyle/>
                    <a:p>
                      <a:pPr indent="127000" algn="ctr" hangingPunct="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2400" kern="0" spc="-25" baseline="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2#</a:t>
                      </a:r>
                      <a:r>
                        <a:rPr lang="zh-CN" sz="2400" kern="0" spc="-25" baseline="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评价</a:t>
                      </a:r>
                      <a:r>
                        <a:rPr lang="zh-CN" sz="2400" kern="0" spc="-25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指标</a:t>
                      </a:r>
                      <a:endParaRPr lang="zh-CN" sz="2400" kern="100" spc="-25" baseline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127000" algn="ctr" hangingPunct="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400" kern="0" spc="-25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指标标度</a:t>
                      </a:r>
                      <a:endParaRPr lang="zh-CN" sz="2400" kern="100" spc="-25" baseline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53569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127000" algn="ctr" hangingPunct="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000" kern="0" spc="-25" baseline="0" dirty="0"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有利：</a:t>
                      </a:r>
                      <a:r>
                        <a:rPr lang="en-US" sz="2000" kern="0" spc="-25" baseline="0" dirty="0"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3</a:t>
                      </a:r>
                      <a:r>
                        <a:rPr lang="zh-CN" sz="2000" kern="0" spc="-25" baseline="0" dirty="0"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分</a:t>
                      </a:r>
                      <a:endParaRPr lang="zh-CN" sz="2000" kern="100" spc="-25" baseline="0" dirty="0"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indent="127000" algn="ctr" hangingPunct="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000" kern="0" spc="-25" baseline="0" dirty="0"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较有利：</a:t>
                      </a:r>
                      <a:r>
                        <a:rPr lang="en-US" sz="2000" kern="0" spc="-25" baseline="0" dirty="0"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2</a:t>
                      </a:r>
                      <a:r>
                        <a:rPr lang="zh-CN" sz="2000" kern="0" spc="-25" baseline="0" dirty="0"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分</a:t>
                      </a:r>
                      <a:endParaRPr lang="zh-CN" sz="2000" kern="100" spc="-25" baseline="0" dirty="0"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indent="127000" algn="ctr" hangingPunct="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000" kern="0" spc="-25" baseline="0"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不利：</a:t>
                      </a:r>
                      <a:r>
                        <a:rPr lang="en-US" sz="2000" kern="0" spc="-25" baseline="0"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1</a:t>
                      </a:r>
                      <a:r>
                        <a:rPr lang="zh-CN" sz="2000" kern="0" spc="-25" baseline="0"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分</a:t>
                      </a:r>
                      <a:endParaRPr lang="zh-CN" sz="2000" kern="100" spc="-25" baseline="0"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</a:tr>
              <a:tr h="1964197">
                <a:tc>
                  <a:txBody>
                    <a:bodyPr/>
                    <a:lstStyle/>
                    <a:p>
                      <a:pPr indent="127000" algn="ctr" hangingPunct="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400" kern="0" spc="-25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构造</a:t>
                      </a:r>
                      <a:endParaRPr lang="zh-CN" sz="2400" kern="100" spc="-25" baseline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indent="127000" algn="ctr" hangingPunct="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000" kern="0" spc="-25" baseline="0" dirty="0"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倾角</a:t>
                      </a:r>
                      <a:r>
                        <a:rPr lang="en-US" sz="2000" kern="0" spc="-25" baseline="0" dirty="0"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&lt;5</a:t>
                      </a:r>
                      <a:r>
                        <a:rPr lang="zh-CN" sz="2000" kern="0" spc="-25" baseline="0" dirty="0"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°的复杂构造</a:t>
                      </a:r>
                      <a:r>
                        <a:rPr lang="zh-CN" sz="2000" kern="0" spc="-25" baseline="0" dirty="0" smtClean="0"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区</a:t>
                      </a:r>
                      <a:r>
                        <a:rPr lang="zh-CN" altLang="en-US" sz="2000" kern="0" spc="-25" baseline="0" dirty="0" smtClean="0"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；</a:t>
                      </a:r>
                      <a:endParaRPr lang="zh-CN" sz="2000" kern="100" spc="-25" baseline="0" dirty="0"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</a:endParaRPr>
                    </a:p>
                    <a:p>
                      <a:pPr indent="127000" algn="ctr" hangingPunct="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000" kern="0" spc="-25" baseline="0" dirty="0" smtClean="0"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缓</a:t>
                      </a:r>
                      <a:r>
                        <a:rPr lang="zh-CN" sz="2000" kern="0" spc="-25" baseline="0" dirty="0"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斜构造</a:t>
                      </a:r>
                      <a:r>
                        <a:rPr lang="zh-CN" sz="2000" kern="0" spc="-25" baseline="0" dirty="0" smtClean="0"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区</a:t>
                      </a:r>
                      <a:r>
                        <a:rPr lang="zh-CN" altLang="en-US" sz="2000" kern="0" spc="-25" baseline="0" dirty="0" smtClean="0"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；</a:t>
                      </a:r>
                      <a:endParaRPr lang="en-US" altLang="zh-CN" sz="2000" kern="0" spc="-25" baseline="0" dirty="0" smtClean="0"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</a:endParaRPr>
                    </a:p>
                    <a:p>
                      <a:pPr indent="127000" algn="ctr" hangingPunct="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000" kern="0" spc="-25" baseline="0" dirty="0" smtClean="0"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西北部</a:t>
                      </a:r>
                      <a:r>
                        <a:rPr lang="zh-CN" sz="2000" kern="0" spc="-25" baseline="0" dirty="0"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向斜区</a:t>
                      </a:r>
                      <a:endParaRPr lang="zh-CN" sz="2000" kern="100" spc="-25" baseline="0" dirty="0"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indent="127000" algn="ctr" hangingPunct="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000" kern="0" spc="-25" baseline="0" dirty="0"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倾角</a:t>
                      </a:r>
                      <a:r>
                        <a:rPr lang="en-US" sz="2000" kern="0" spc="-25" baseline="0" dirty="0"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5~10°</a:t>
                      </a:r>
                      <a:r>
                        <a:rPr lang="zh-CN" sz="2000" kern="0" spc="-25" baseline="0" dirty="0"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的</a:t>
                      </a:r>
                      <a:r>
                        <a:rPr lang="zh-CN" sz="2000" kern="0" spc="-25" baseline="0" dirty="0" smtClean="0"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复杂构造区</a:t>
                      </a:r>
                      <a:r>
                        <a:rPr lang="zh-CN" altLang="en-US" sz="2000" kern="0" spc="-25" baseline="0" dirty="0" smtClean="0"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；</a:t>
                      </a:r>
                      <a:endParaRPr lang="zh-CN" sz="2000" kern="100" spc="-25" baseline="0" dirty="0"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</a:endParaRPr>
                    </a:p>
                    <a:p>
                      <a:pPr indent="127000" algn="ctr" hangingPunct="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000" kern="0" spc="-25" baseline="0" dirty="0" smtClean="0"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缓</a:t>
                      </a:r>
                      <a:r>
                        <a:rPr lang="zh-CN" sz="2000" kern="0" spc="-25" baseline="0" dirty="0"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斜构造</a:t>
                      </a:r>
                      <a:r>
                        <a:rPr lang="zh-CN" sz="2000" kern="0" spc="-25" baseline="0" dirty="0" smtClean="0"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区</a:t>
                      </a:r>
                      <a:r>
                        <a:rPr lang="zh-CN" altLang="en-US" sz="2000" kern="0" spc="-25" baseline="0" dirty="0" smtClean="0"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；</a:t>
                      </a:r>
                      <a:endParaRPr lang="en-US" altLang="zh-CN" sz="2000" kern="0" spc="-25" baseline="0" dirty="0" smtClean="0"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</a:endParaRPr>
                    </a:p>
                    <a:p>
                      <a:pPr indent="127000" algn="ctr" hangingPunct="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000" kern="0" spc="-25" baseline="0" dirty="0" smtClean="0"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北部</a:t>
                      </a:r>
                      <a:r>
                        <a:rPr lang="zh-CN" sz="2000" kern="0" spc="-25" baseline="0" dirty="0"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向斜区 </a:t>
                      </a:r>
                      <a:endParaRPr lang="zh-CN" sz="2000" kern="100" spc="-25" baseline="0" dirty="0"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indent="127000" algn="ctr" hangingPunct="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000" kern="0" spc="-25" baseline="0" dirty="0"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倾角</a:t>
                      </a:r>
                      <a:r>
                        <a:rPr lang="en-US" sz="2000" kern="0" spc="-25" baseline="0" dirty="0"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&gt;10</a:t>
                      </a:r>
                      <a:r>
                        <a:rPr lang="zh-CN" sz="2000" kern="0" spc="-25" baseline="0" dirty="0"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°；</a:t>
                      </a:r>
                      <a:endParaRPr lang="zh-CN" sz="2000" kern="100" spc="-25" baseline="0" dirty="0"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</a:endParaRPr>
                    </a:p>
                    <a:p>
                      <a:pPr indent="127000" algn="ctr" hangingPunct="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000" kern="0" spc="-25" baseline="0" dirty="0"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陡峭单斜</a:t>
                      </a:r>
                      <a:r>
                        <a:rPr lang="zh-CN" sz="2000" kern="0" spc="-25" baseline="0" dirty="0" smtClean="0"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区</a:t>
                      </a:r>
                      <a:endParaRPr lang="zh-CN" sz="2000" kern="100" spc="-25" baseline="0" dirty="0"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</a:tr>
              <a:tr h="1964197">
                <a:tc>
                  <a:txBody>
                    <a:bodyPr/>
                    <a:lstStyle/>
                    <a:p>
                      <a:pPr indent="127000" algn="ctr" hangingPunct="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400" kern="0" spc="-25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顶板</a:t>
                      </a:r>
                      <a:endParaRPr lang="zh-CN" sz="2400" kern="100" spc="-25" baseline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indent="127000" algn="ctr" hangingPunct="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000" kern="0" spc="-25" baseline="0"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厚度大于</a:t>
                      </a:r>
                      <a:r>
                        <a:rPr lang="en-US" sz="2000" kern="0" spc="-25" baseline="0"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3m</a:t>
                      </a:r>
                      <a:r>
                        <a:rPr lang="zh-CN" sz="2000" kern="0" spc="-25" baseline="0"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的泥岩或砂质泥岩</a:t>
                      </a:r>
                      <a:endParaRPr lang="zh-CN" sz="2000" kern="100" spc="-25" baseline="0"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indent="127000" algn="ctr" hangingPunct="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000" kern="0" spc="-25" baseline="0" dirty="0"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厚度</a:t>
                      </a:r>
                      <a:r>
                        <a:rPr lang="en-US" sz="2000" kern="0" spc="-25" baseline="0" dirty="0" err="1"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2~3m</a:t>
                      </a:r>
                      <a:r>
                        <a:rPr lang="zh-CN" sz="2000" kern="0" spc="-25" baseline="0" dirty="0"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的泥岩或砂质泥岩</a:t>
                      </a:r>
                      <a:endParaRPr lang="zh-CN" sz="2000" kern="100" spc="-25" baseline="0" dirty="0"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indent="127000" algn="ctr" hangingPunct="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000" kern="0" spc="-25" baseline="0" dirty="0"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细砂岩、粉砂岩、中砂岩；厚度</a:t>
                      </a:r>
                      <a:r>
                        <a:rPr lang="en-US" sz="2000" kern="0" spc="-25" baseline="0" dirty="0"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&lt;</a:t>
                      </a:r>
                      <a:r>
                        <a:rPr lang="en-US" sz="2000" kern="0" spc="-25" baseline="0" dirty="0" err="1"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2m</a:t>
                      </a:r>
                      <a:r>
                        <a:rPr lang="zh-CN" sz="2000" kern="0" spc="-25" baseline="0" dirty="0"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的泥岩或砂质泥岩</a:t>
                      </a:r>
                      <a:endParaRPr lang="zh-CN" sz="2000" kern="100" spc="-25" baseline="0" dirty="0"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</a:tr>
              <a:tr h="535690">
                <a:tc>
                  <a:txBody>
                    <a:bodyPr/>
                    <a:lstStyle/>
                    <a:p>
                      <a:pPr indent="127000" algn="ctr" hangingPunct="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400" kern="0" spc="-25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水位</a:t>
                      </a:r>
                      <a:endParaRPr lang="zh-CN" sz="2400" kern="100" spc="-25" baseline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indent="127000" algn="ctr" hangingPunct="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kern="0" spc="-25" baseline="0" dirty="0"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&lt;</a:t>
                      </a:r>
                      <a:r>
                        <a:rPr lang="en-US" sz="2000" kern="0" spc="-25" baseline="0" dirty="0" err="1" smtClean="0"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800m</a:t>
                      </a:r>
                      <a:endParaRPr lang="zh-CN" sz="2000" kern="100" spc="-25" baseline="0" dirty="0"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indent="127000" algn="ctr" hangingPunct="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kern="0" spc="-25" baseline="0" dirty="0" err="1" smtClean="0"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800~1000m</a:t>
                      </a:r>
                      <a:endParaRPr lang="zh-CN" sz="2000" kern="100" spc="-25" baseline="0" dirty="0"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indent="127000" algn="ctr" hangingPunct="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kern="0" spc="-25" baseline="0" dirty="0"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&gt;</a:t>
                      </a:r>
                      <a:r>
                        <a:rPr lang="en-US" sz="2000" kern="0" spc="-25" baseline="0" dirty="0" err="1" smtClean="0"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1000m</a:t>
                      </a:r>
                      <a:endParaRPr lang="zh-CN" sz="2000" kern="100" spc="-25" baseline="0" dirty="0"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7692369"/>
              </p:ext>
            </p:extLst>
          </p:nvPr>
        </p:nvGraphicFramePr>
        <p:xfrm>
          <a:off x="1589320" y="1176247"/>
          <a:ext cx="9740319" cy="556068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10358"/>
                <a:gridCol w="3461001"/>
                <a:gridCol w="2434480"/>
                <a:gridCol w="2434480"/>
              </a:tblGrid>
              <a:tr h="547043">
                <a:tc rowSpan="2">
                  <a:txBody>
                    <a:bodyPr/>
                    <a:lstStyle/>
                    <a:p>
                      <a:pPr indent="127000" algn="ctr" hangingPunct="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2400" kern="0" spc="-25" baseline="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8#</a:t>
                      </a:r>
                      <a:r>
                        <a:rPr lang="zh-CN" sz="2400" kern="0" spc="-25" baseline="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评价</a:t>
                      </a:r>
                      <a:r>
                        <a:rPr lang="zh-CN" sz="2400" kern="0" spc="-25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指标</a:t>
                      </a:r>
                      <a:endParaRPr lang="zh-CN" sz="2400" kern="100" spc="-25" baseline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127000" algn="ctr" hangingPunct="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400" kern="0" spc="-25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指标标度</a:t>
                      </a:r>
                      <a:endParaRPr lang="zh-CN" sz="2400" kern="100" spc="-25" baseline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626268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127000" algn="ctr" hangingPunct="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000" kern="0" spc="-25" baseline="0" dirty="0"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有利：</a:t>
                      </a:r>
                      <a:r>
                        <a:rPr lang="en-US" sz="2000" kern="0" spc="-25" baseline="0" dirty="0"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3</a:t>
                      </a:r>
                      <a:r>
                        <a:rPr lang="zh-CN" sz="2000" kern="0" spc="-25" baseline="0" dirty="0"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分</a:t>
                      </a:r>
                      <a:endParaRPr lang="zh-CN" sz="2000" kern="100" spc="-25" baseline="0" dirty="0"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indent="127000" algn="ctr" hangingPunct="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000" kern="0" spc="-25" baseline="0" dirty="0"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较有利：</a:t>
                      </a:r>
                      <a:r>
                        <a:rPr lang="en-US" sz="2000" kern="0" spc="-25" baseline="0" dirty="0"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2</a:t>
                      </a:r>
                      <a:r>
                        <a:rPr lang="zh-CN" sz="2000" kern="0" spc="-25" baseline="0" dirty="0"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分</a:t>
                      </a:r>
                      <a:endParaRPr lang="zh-CN" sz="2000" kern="100" spc="-25" baseline="0" dirty="0"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indent="127000" algn="ctr" hangingPunct="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000" kern="0" spc="-25" baseline="0" dirty="0"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不利：</a:t>
                      </a:r>
                      <a:r>
                        <a:rPr lang="en-US" sz="2000" kern="0" spc="-25" baseline="0" dirty="0"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1</a:t>
                      </a:r>
                      <a:r>
                        <a:rPr lang="zh-CN" sz="2000" kern="0" spc="-25" baseline="0" dirty="0"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分</a:t>
                      </a:r>
                      <a:endParaRPr lang="zh-CN" sz="2000" kern="100" spc="-25" baseline="0" dirty="0"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</a:tr>
              <a:tr h="2609344">
                <a:tc>
                  <a:txBody>
                    <a:bodyPr/>
                    <a:lstStyle/>
                    <a:p>
                      <a:pPr indent="127000" algn="ctr" hangingPunct="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400" kern="0" spc="-25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构造</a:t>
                      </a:r>
                      <a:endParaRPr lang="zh-CN" sz="2400" kern="100" spc="-25" baseline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indent="127000" algn="ctr" hangingPunct="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000" kern="0" spc="-25" baseline="0" dirty="0"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倾角</a:t>
                      </a:r>
                      <a:r>
                        <a:rPr lang="en-US" sz="2000" kern="0" spc="-25" baseline="0" dirty="0"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&lt;5</a:t>
                      </a:r>
                      <a:r>
                        <a:rPr lang="zh-CN" sz="2000" kern="0" spc="-25" baseline="0" dirty="0"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°的北部复杂构造区；</a:t>
                      </a:r>
                      <a:endParaRPr lang="zh-CN" sz="2000" kern="100" spc="-25" baseline="0" dirty="0"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</a:endParaRPr>
                    </a:p>
                    <a:p>
                      <a:pPr indent="127000" algn="ctr" hangingPunct="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000" kern="0" spc="-25" baseline="0" dirty="0"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倾角</a:t>
                      </a:r>
                      <a:r>
                        <a:rPr lang="en-US" sz="2000" kern="0" spc="-25" baseline="0" dirty="0"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&lt;5</a:t>
                      </a:r>
                      <a:r>
                        <a:rPr lang="zh-CN" sz="2000" kern="0" spc="-25" baseline="0" dirty="0"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°的缓斜构造区</a:t>
                      </a:r>
                      <a:endParaRPr lang="zh-CN" sz="2000" kern="100" spc="-25" baseline="0" dirty="0"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indent="127000" algn="ctr" hangingPunct="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000" kern="0" spc="-25" baseline="0" dirty="0"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倾角</a:t>
                      </a:r>
                      <a:r>
                        <a:rPr lang="en-US" sz="2000" kern="0" spc="-25" baseline="0" dirty="0"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&lt;5°</a:t>
                      </a:r>
                      <a:r>
                        <a:rPr lang="zh-CN" sz="2000" kern="0" spc="-25" baseline="0" dirty="0"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度南部复杂区块</a:t>
                      </a:r>
                      <a:endParaRPr lang="zh-CN" sz="2000" kern="100" spc="-25" baseline="0" dirty="0"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indent="127000" algn="ctr" hangingPunct="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000" kern="0" spc="-25" baseline="0" dirty="0"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倾角</a:t>
                      </a:r>
                      <a:r>
                        <a:rPr lang="en-US" sz="2000" kern="0" spc="-25" baseline="0" dirty="0"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&gt;5</a:t>
                      </a:r>
                      <a:r>
                        <a:rPr lang="zh-CN" sz="2000" kern="0" spc="-25" baseline="0" dirty="0"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°；</a:t>
                      </a:r>
                      <a:endParaRPr lang="zh-CN" sz="2000" kern="100" spc="-25" baseline="0" dirty="0"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</a:endParaRPr>
                    </a:p>
                    <a:p>
                      <a:pPr indent="127000" algn="ctr" hangingPunct="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000" kern="0" spc="-25" baseline="0" dirty="0"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陡峭单斜区；</a:t>
                      </a:r>
                      <a:endParaRPr lang="zh-CN" sz="2000" kern="100" spc="-25" baseline="0" dirty="0"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</a:tr>
              <a:tr h="592145">
                <a:tc>
                  <a:txBody>
                    <a:bodyPr/>
                    <a:lstStyle/>
                    <a:p>
                      <a:pPr indent="127000" algn="ctr" hangingPunct="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400" kern="0" spc="-25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电阻率</a:t>
                      </a:r>
                      <a:endParaRPr lang="zh-CN" sz="2400" kern="100" spc="-25" baseline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indent="127000" algn="ctr" hangingPunct="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kern="0" spc="-25" baseline="0" dirty="0"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&gt;1500</a:t>
                      </a:r>
                      <a:endParaRPr lang="zh-CN" sz="2000" kern="100" spc="-25" baseline="0" dirty="0"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indent="127000" algn="ctr" hangingPunct="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kern="0" spc="-25" baseline="0" dirty="0"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750~1500</a:t>
                      </a:r>
                      <a:endParaRPr lang="zh-CN" sz="2000" kern="100" spc="-25" baseline="0" dirty="0"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indent="127000" algn="ctr" hangingPunct="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kern="0" spc="-25" baseline="0" dirty="0"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&lt;750</a:t>
                      </a:r>
                      <a:endParaRPr lang="zh-CN" sz="2000" kern="100" spc="-25" baseline="0" dirty="0"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</a:tr>
              <a:tr h="592145">
                <a:tc>
                  <a:txBody>
                    <a:bodyPr/>
                    <a:lstStyle/>
                    <a:p>
                      <a:pPr indent="127000" algn="ctr" hangingPunct="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400" kern="0" spc="-25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埋深</a:t>
                      </a:r>
                      <a:endParaRPr lang="zh-CN" sz="2400" kern="100" spc="-25" baseline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indent="127000" algn="ctr" hangingPunct="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kern="0" spc="-25" baseline="0"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&gt;800</a:t>
                      </a:r>
                      <a:endParaRPr lang="zh-CN" sz="2000" kern="100" spc="-25" baseline="0"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indent="127000" algn="ctr" hangingPunct="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kern="0" spc="-25" baseline="0"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600~800</a:t>
                      </a:r>
                      <a:endParaRPr lang="zh-CN" sz="2000" kern="100" spc="-25" baseline="0"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indent="127000" algn="ctr" hangingPunct="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kern="0" spc="-25" baseline="0" dirty="0"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&lt;600</a:t>
                      </a:r>
                      <a:endParaRPr lang="zh-CN" sz="2000" kern="100" spc="-25" baseline="0" dirty="0"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</a:tr>
              <a:tr h="592145">
                <a:tc>
                  <a:txBody>
                    <a:bodyPr/>
                    <a:lstStyle/>
                    <a:p>
                      <a:pPr indent="127000" algn="ctr" hangingPunct="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400" kern="0" spc="-25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水位</a:t>
                      </a:r>
                      <a:endParaRPr lang="zh-CN" sz="2400" kern="100" spc="-25" baseline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indent="127000" algn="ctr" hangingPunct="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kern="0" spc="-25" baseline="0"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&lt;700</a:t>
                      </a:r>
                      <a:endParaRPr lang="zh-CN" sz="2000" kern="100" spc="-25" baseline="0"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indent="127000" algn="ctr" hangingPunct="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kern="0" spc="-25" baseline="0"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700~900</a:t>
                      </a:r>
                      <a:endParaRPr lang="zh-CN" sz="2000" kern="100" spc="-25" baseline="0"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indent="127000" algn="ctr" hangingPunct="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kern="0" spc="-25" baseline="0" dirty="0"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&gt;900</a:t>
                      </a:r>
                      <a:endParaRPr lang="zh-CN" sz="2000" kern="100" spc="-25" baseline="0" dirty="0"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</a:tr>
            </a:tbl>
          </a:graphicData>
        </a:graphic>
      </p:graphicFrame>
      <p:pic>
        <p:nvPicPr>
          <p:cNvPr id="9" name="图片 8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2017" y="1444637"/>
            <a:ext cx="6541200" cy="513360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4749725" y="170823"/>
            <a:ext cx="441715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6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煤层气富集特征</a:t>
            </a:r>
            <a:endParaRPr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3637236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1940311" y="293095"/>
            <a:ext cx="8911687" cy="1280890"/>
          </a:xfrm>
        </p:spPr>
        <p:txBody>
          <a:bodyPr>
            <a:normAutofit/>
          </a:bodyPr>
          <a:lstStyle/>
          <a:p>
            <a:pPr algn="ctr"/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煤层气井生产特征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1811807" y="851209"/>
            <a:ext cx="8915400" cy="3777622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zh-CN" altLang="zh-CN" sz="26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马兰</a:t>
            </a:r>
            <a:r>
              <a:rPr lang="zh-CN" altLang="zh-CN" sz="2600" dirty="0">
                <a:latin typeface="黑体" panose="02010609060101010101" pitchFamily="49" charset="-122"/>
                <a:ea typeface="黑体" panose="02010609060101010101" pitchFamily="49" charset="-122"/>
              </a:rPr>
              <a:t>井田煤层气井</a:t>
            </a:r>
            <a:r>
              <a:rPr lang="zh-CN" altLang="zh-CN" sz="26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的</a:t>
            </a:r>
            <a:r>
              <a:rPr lang="zh-CN" altLang="en-US" sz="26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排采特征</a:t>
            </a:r>
            <a:endParaRPr lang="en-US" altLang="zh-CN" sz="2600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indent="0">
              <a:buNone/>
            </a:pPr>
            <a:r>
              <a:rPr lang="zh-CN" altLang="zh-CN" sz="2400" dirty="0">
                <a:latin typeface="Times New Roman" panose="02020603050405020304" pitchFamily="18" charset="0"/>
                <a:ea typeface="黑体" panose="02010609060101010101" pitchFamily="49" charset="-122"/>
              </a:rPr>
              <a:t>（</a:t>
            </a:r>
            <a:r>
              <a:rPr lang="en-US" altLang="zh-CN" sz="2400" dirty="0">
                <a:latin typeface="Times New Roman" panose="02020603050405020304" pitchFamily="18" charset="0"/>
                <a:ea typeface="黑体" panose="02010609060101010101" pitchFamily="49" charset="-122"/>
              </a:rPr>
              <a:t>1</a:t>
            </a:r>
            <a:r>
              <a:rPr lang="zh-CN" altLang="zh-CN" sz="2400" dirty="0">
                <a:latin typeface="Times New Roman" panose="02020603050405020304" pitchFamily="18" charset="0"/>
                <a:ea typeface="黑体" panose="02010609060101010101" pitchFamily="49" charset="-122"/>
              </a:rPr>
              <a:t>）平均日产水量低</a:t>
            </a:r>
          </a:p>
          <a:p>
            <a:pPr marL="0" indent="0">
              <a:buNone/>
            </a:pPr>
            <a:r>
              <a:rPr lang="zh-CN" altLang="zh-CN" sz="2400" dirty="0">
                <a:latin typeface="Times New Roman" panose="02020603050405020304" pitchFamily="18" charset="0"/>
                <a:ea typeface="黑体" panose="02010609060101010101" pitchFamily="49" charset="-122"/>
              </a:rPr>
              <a:t>（</a:t>
            </a:r>
            <a:r>
              <a:rPr lang="en-US" altLang="zh-CN" sz="2400" dirty="0">
                <a:latin typeface="Times New Roman" panose="02020603050405020304" pitchFamily="18" charset="0"/>
                <a:ea typeface="黑体" panose="02010609060101010101" pitchFamily="49" charset="-122"/>
              </a:rPr>
              <a:t>2</a:t>
            </a:r>
            <a:r>
              <a:rPr lang="zh-CN" altLang="zh-CN" sz="2400" dirty="0">
                <a:latin typeface="Times New Roman" panose="02020603050405020304" pitchFamily="18" charset="0"/>
                <a:ea typeface="黑体" panose="02010609060101010101" pitchFamily="49" charset="-122"/>
              </a:rPr>
              <a:t>）套压和动液面的变化规律</a:t>
            </a:r>
          </a:p>
          <a:p>
            <a:pPr marL="0" indent="0">
              <a:buNone/>
            </a:pPr>
            <a:r>
              <a:rPr lang="zh-CN" altLang="zh-CN" sz="2400" dirty="0">
                <a:latin typeface="Times New Roman" panose="02020603050405020304" pitchFamily="18" charset="0"/>
                <a:ea typeface="黑体" panose="02010609060101010101" pitchFamily="49" charset="-122"/>
              </a:rPr>
              <a:t>（</a:t>
            </a:r>
            <a:r>
              <a:rPr lang="en-US" altLang="zh-CN" sz="2400" dirty="0">
                <a:latin typeface="Times New Roman" panose="02020603050405020304" pitchFamily="18" charset="0"/>
                <a:ea typeface="黑体" panose="02010609060101010101" pitchFamily="49" charset="-122"/>
              </a:rPr>
              <a:t>3</a:t>
            </a:r>
            <a:r>
              <a:rPr lang="zh-CN" altLang="zh-CN" sz="2400" dirty="0">
                <a:latin typeface="Times New Roman" panose="02020603050405020304" pitchFamily="18" charset="0"/>
                <a:ea typeface="黑体" panose="02010609060101010101" pitchFamily="49" charset="-122"/>
              </a:rPr>
              <a:t>）马兰井田的产气阶段划分</a:t>
            </a:r>
          </a:p>
          <a:p>
            <a:pPr marL="0" indent="0">
              <a:buNone/>
            </a:pPr>
            <a:endParaRPr lang="zh-CN" altLang="en-US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7" name="图片 6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1807" y="1783804"/>
            <a:ext cx="9040191" cy="4806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418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641576" y="654220"/>
            <a:ext cx="11795643" cy="4325924"/>
          </a:xfrm>
        </p:spPr>
        <p:txBody>
          <a:bodyPr/>
          <a:lstStyle/>
          <a:p>
            <a:pPr marL="0" lvl="1" indent="0">
              <a:lnSpc>
                <a:spcPct val="200000"/>
              </a:lnSpc>
              <a:buNone/>
            </a:pPr>
            <a:r>
              <a:rPr lang="zh-CN" altLang="zh-CN" sz="26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马兰</a:t>
            </a:r>
            <a:r>
              <a:rPr lang="zh-CN" altLang="zh-CN" sz="2600" dirty="0">
                <a:latin typeface="黑体" panose="02010609060101010101" pitchFamily="49" charset="-122"/>
                <a:ea typeface="黑体" panose="02010609060101010101" pitchFamily="49" charset="-122"/>
              </a:rPr>
              <a:t>井田产气类型</a:t>
            </a:r>
            <a:r>
              <a:rPr lang="zh-CN" altLang="zh-CN" sz="26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分类</a:t>
            </a:r>
            <a:endParaRPr lang="en-US" altLang="zh-CN" sz="26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lvl="1" indent="0">
              <a:buNone/>
            </a:pPr>
            <a:r>
              <a:rPr lang="zh-CN" altLang="en-US" sz="2400" dirty="0" smtClean="0">
                <a:latin typeface="Times New Roman" panose="02020603050405020304" pitchFamily="18" charset="0"/>
                <a:ea typeface="黑体" panose="02010609060101010101" pitchFamily="49" charset="-122"/>
              </a:rPr>
              <a:t>（</a:t>
            </a:r>
            <a:r>
              <a:rPr lang="en-US" altLang="zh-CN" sz="2400" dirty="0" smtClean="0">
                <a:latin typeface="Times New Roman" panose="02020603050405020304" pitchFamily="18" charset="0"/>
                <a:ea typeface="黑体" panose="02010609060101010101" pitchFamily="49" charset="-122"/>
              </a:rPr>
              <a:t>1</a:t>
            </a:r>
            <a:r>
              <a:rPr lang="zh-CN" altLang="en-US" sz="2400" dirty="0" smtClean="0">
                <a:latin typeface="Times New Roman" panose="02020603050405020304" pitchFamily="18" charset="0"/>
                <a:ea typeface="黑体" panose="02010609060101010101" pitchFamily="49" charset="-122"/>
              </a:rPr>
              <a:t>）</a:t>
            </a:r>
            <a:r>
              <a:rPr lang="zh-CN" altLang="zh-CN" sz="2400" dirty="0">
                <a:latin typeface="Times New Roman" panose="02020603050405020304" pitchFamily="18" charset="0"/>
                <a:ea typeface="黑体" panose="02010609060101010101" pitchFamily="49" charset="-122"/>
              </a:rPr>
              <a:t>根据产气量</a:t>
            </a:r>
            <a:r>
              <a:rPr lang="zh-CN" altLang="zh-CN" sz="2400" dirty="0" smtClean="0">
                <a:latin typeface="Times New Roman" panose="02020603050405020304" pitchFamily="18" charset="0"/>
                <a:ea typeface="黑体" panose="02010609060101010101" pitchFamily="49" charset="-122"/>
              </a:rPr>
              <a:t>分类</a:t>
            </a:r>
            <a:endParaRPr lang="en-US" altLang="zh-CN" sz="2400" dirty="0" smtClean="0"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 marL="0" lvl="1" indent="0">
              <a:buNone/>
            </a:pPr>
            <a:r>
              <a:rPr lang="en-US" altLang="zh-CN" sz="2400" dirty="0" smtClean="0">
                <a:latin typeface="Times New Roman" panose="02020603050405020304" pitchFamily="18" charset="0"/>
                <a:ea typeface="黑体" panose="02010609060101010101" pitchFamily="49" charset="-122"/>
              </a:rPr>
              <a:t>   </a:t>
            </a:r>
            <a:r>
              <a:rPr lang="zh-CN" altLang="en-US" sz="2400" dirty="0" smtClean="0">
                <a:latin typeface="Times New Roman" panose="02020603050405020304" pitchFamily="18" charset="0"/>
                <a:ea typeface="黑体" panose="02010609060101010101" pitchFamily="49" charset="-122"/>
              </a:rPr>
              <a:t>低</a:t>
            </a:r>
            <a:r>
              <a:rPr lang="zh-CN" altLang="zh-CN" sz="2400" dirty="0" smtClean="0">
                <a:latin typeface="Times New Roman" panose="02020603050405020304" pitchFamily="18" charset="0"/>
                <a:ea typeface="黑体" panose="02010609060101010101" pitchFamily="49" charset="-122"/>
              </a:rPr>
              <a:t>产</a:t>
            </a:r>
            <a:r>
              <a:rPr lang="zh-CN" altLang="zh-CN" sz="2400" dirty="0">
                <a:latin typeface="Times New Roman" panose="02020603050405020304" pitchFamily="18" charset="0"/>
                <a:ea typeface="黑体" panose="02010609060101010101" pitchFamily="49" charset="-122"/>
              </a:rPr>
              <a:t>井（</a:t>
            </a:r>
            <a:r>
              <a:rPr lang="en-US" altLang="zh-CN" sz="2400" dirty="0">
                <a:latin typeface="Times New Roman" panose="02020603050405020304" pitchFamily="18" charset="0"/>
                <a:ea typeface="黑体" panose="02010609060101010101" pitchFamily="49" charset="-122"/>
              </a:rPr>
              <a:t>&lt;250 </a:t>
            </a:r>
            <a:r>
              <a:rPr lang="en-US" altLang="zh-CN" sz="2400" dirty="0" smtClean="0">
                <a:latin typeface="Times New Roman" panose="02020603050405020304" pitchFamily="18" charset="0"/>
                <a:ea typeface="黑体" panose="02010609060101010101" pitchFamily="49" charset="-122"/>
              </a:rPr>
              <a:t> </a:t>
            </a:r>
            <a:r>
              <a:rPr lang="en-US" altLang="zh-CN" sz="2400" dirty="0" err="1" smtClean="0">
                <a:latin typeface="Times New Roman" panose="02020603050405020304" pitchFamily="18" charset="0"/>
                <a:ea typeface="黑体" panose="02010609060101010101" pitchFamily="49" charset="-122"/>
              </a:rPr>
              <a:t>m</a:t>
            </a:r>
            <a:r>
              <a:rPr lang="en-US" altLang="zh-CN" sz="2400" baseline="30000" dirty="0" err="1" smtClean="0">
                <a:latin typeface="Times New Roman" panose="02020603050405020304" pitchFamily="18" charset="0"/>
                <a:ea typeface="黑体" panose="02010609060101010101" pitchFamily="49" charset="-122"/>
              </a:rPr>
              <a:t>3</a:t>
            </a:r>
            <a:r>
              <a:rPr lang="en-US" altLang="zh-CN" sz="2400" dirty="0" smtClean="0">
                <a:latin typeface="Times New Roman" panose="02020603050405020304" pitchFamily="18" charset="0"/>
                <a:ea typeface="黑体" panose="02010609060101010101" pitchFamily="49" charset="-122"/>
              </a:rPr>
              <a:t>/d</a:t>
            </a:r>
            <a:r>
              <a:rPr lang="zh-CN" altLang="zh-CN" sz="2400" dirty="0">
                <a:latin typeface="Times New Roman" panose="02020603050405020304" pitchFamily="18" charset="0"/>
                <a:ea typeface="黑体" panose="02010609060101010101" pitchFamily="49" charset="-122"/>
              </a:rPr>
              <a:t>）、中产井</a:t>
            </a:r>
            <a:r>
              <a:rPr lang="en-US" altLang="zh-CN" sz="2400" dirty="0">
                <a:latin typeface="Times New Roman" panose="02020603050405020304" pitchFamily="18" charset="0"/>
                <a:ea typeface="黑体" panose="02010609060101010101" pitchFamily="49" charset="-122"/>
              </a:rPr>
              <a:t>(</a:t>
            </a:r>
            <a:r>
              <a:rPr lang="en-US" altLang="zh-CN" sz="2400" dirty="0" smtClean="0">
                <a:latin typeface="Times New Roman" panose="02020603050405020304" pitchFamily="18" charset="0"/>
                <a:ea typeface="黑体" panose="02010609060101010101" pitchFamily="49" charset="-122"/>
              </a:rPr>
              <a:t>250~500  </a:t>
            </a:r>
            <a:r>
              <a:rPr lang="en-US" altLang="zh-CN" sz="2400" dirty="0" err="1" smtClean="0">
                <a:latin typeface="Times New Roman" panose="02020603050405020304" pitchFamily="18" charset="0"/>
                <a:ea typeface="黑体" panose="02010609060101010101" pitchFamily="49" charset="-122"/>
              </a:rPr>
              <a:t>m</a:t>
            </a:r>
            <a:r>
              <a:rPr lang="en-US" altLang="zh-CN" sz="2400" baseline="30000" dirty="0" err="1" smtClean="0">
                <a:latin typeface="Times New Roman" panose="02020603050405020304" pitchFamily="18" charset="0"/>
                <a:ea typeface="黑体" panose="02010609060101010101" pitchFamily="49" charset="-122"/>
              </a:rPr>
              <a:t>3</a:t>
            </a:r>
            <a:r>
              <a:rPr lang="en-US" altLang="zh-CN" sz="2400" dirty="0" smtClean="0">
                <a:latin typeface="Times New Roman" panose="02020603050405020304" pitchFamily="18" charset="0"/>
                <a:ea typeface="黑体" panose="02010609060101010101" pitchFamily="49" charset="-122"/>
              </a:rPr>
              <a:t>/d</a:t>
            </a:r>
            <a:r>
              <a:rPr lang="en-US" altLang="zh-CN" sz="2400" dirty="0">
                <a:latin typeface="Times New Roman" panose="02020603050405020304" pitchFamily="18" charset="0"/>
                <a:ea typeface="黑体" panose="02010609060101010101" pitchFamily="49" charset="-122"/>
              </a:rPr>
              <a:t>)</a:t>
            </a:r>
            <a:r>
              <a:rPr lang="zh-CN" altLang="zh-CN" sz="2400" dirty="0" smtClean="0">
                <a:latin typeface="Times New Roman" panose="02020603050405020304" pitchFamily="18" charset="0"/>
                <a:ea typeface="黑体" panose="02010609060101010101" pitchFamily="49" charset="-122"/>
              </a:rPr>
              <a:t>、</a:t>
            </a:r>
            <a:r>
              <a:rPr lang="zh-CN" altLang="en-US" sz="2400" dirty="0" smtClean="0">
                <a:latin typeface="Times New Roman" panose="02020603050405020304" pitchFamily="18" charset="0"/>
                <a:ea typeface="黑体" panose="02010609060101010101" pitchFamily="49" charset="-122"/>
              </a:rPr>
              <a:t>高</a:t>
            </a:r>
            <a:r>
              <a:rPr lang="zh-CN" altLang="zh-CN" sz="2400" dirty="0" smtClean="0">
                <a:latin typeface="Times New Roman" panose="02020603050405020304" pitchFamily="18" charset="0"/>
                <a:ea typeface="黑体" panose="02010609060101010101" pitchFamily="49" charset="-122"/>
              </a:rPr>
              <a:t>产</a:t>
            </a:r>
            <a:r>
              <a:rPr lang="zh-CN" altLang="zh-CN" sz="2400" dirty="0">
                <a:latin typeface="Times New Roman" panose="02020603050405020304" pitchFamily="18" charset="0"/>
                <a:ea typeface="黑体" panose="02010609060101010101" pitchFamily="49" charset="-122"/>
              </a:rPr>
              <a:t>井（</a:t>
            </a:r>
            <a:r>
              <a:rPr lang="en-US" altLang="zh-CN" sz="2400" dirty="0" smtClean="0">
                <a:latin typeface="Times New Roman" panose="02020603050405020304" pitchFamily="18" charset="0"/>
                <a:ea typeface="黑体" panose="02010609060101010101" pitchFamily="49" charset="-122"/>
              </a:rPr>
              <a:t>&gt;500  </a:t>
            </a:r>
            <a:r>
              <a:rPr lang="en-US" altLang="zh-CN" sz="2400" dirty="0" err="1">
                <a:latin typeface="Times New Roman" panose="02020603050405020304" pitchFamily="18" charset="0"/>
                <a:ea typeface="黑体" panose="02010609060101010101" pitchFamily="49" charset="-122"/>
              </a:rPr>
              <a:t>m</a:t>
            </a:r>
            <a:r>
              <a:rPr lang="en-US" altLang="zh-CN" sz="2400" baseline="30000" dirty="0" err="1">
                <a:latin typeface="Times New Roman" panose="02020603050405020304" pitchFamily="18" charset="0"/>
                <a:ea typeface="黑体" panose="02010609060101010101" pitchFamily="49" charset="-122"/>
              </a:rPr>
              <a:t>3</a:t>
            </a:r>
            <a:r>
              <a:rPr lang="en-US" altLang="zh-CN" sz="2400" dirty="0">
                <a:latin typeface="Times New Roman" panose="02020603050405020304" pitchFamily="18" charset="0"/>
                <a:ea typeface="黑体" panose="02010609060101010101" pitchFamily="49" charset="-122"/>
              </a:rPr>
              <a:t>/d</a:t>
            </a:r>
            <a:r>
              <a:rPr lang="zh-CN" altLang="zh-CN" sz="2400" dirty="0" smtClean="0">
                <a:latin typeface="Times New Roman" panose="02020603050405020304" pitchFamily="18" charset="0"/>
                <a:ea typeface="黑体" panose="02010609060101010101" pitchFamily="49" charset="-122"/>
              </a:rPr>
              <a:t>）</a:t>
            </a:r>
            <a:endParaRPr lang="en-US" altLang="zh-CN" sz="2400" dirty="0" smtClean="0"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 marL="0" lvl="1" indent="0">
              <a:buNone/>
            </a:pPr>
            <a:r>
              <a:rPr lang="zh-CN" altLang="en-US" sz="2400" dirty="0" smtClean="0">
                <a:latin typeface="Times New Roman" panose="02020603050405020304" pitchFamily="18" charset="0"/>
                <a:ea typeface="黑体" panose="02010609060101010101" pitchFamily="49" charset="-122"/>
              </a:rPr>
              <a:t>（</a:t>
            </a:r>
            <a:r>
              <a:rPr lang="en-US" altLang="zh-CN" sz="2400" dirty="0" smtClean="0">
                <a:latin typeface="Times New Roman" panose="02020603050405020304" pitchFamily="18" charset="0"/>
                <a:ea typeface="黑体" panose="02010609060101010101" pitchFamily="49" charset="-122"/>
              </a:rPr>
              <a:t>2</a:t>
            </a:r>
            <a:r>
              <a:rPr lang="zh-CN" altLang="en-US" sz="2400" dirty="0" smtClean="0">
                <a:latin typeface="Times New Roman" panose="02020603050405020304" pitchFamily="18" charset="0"/>
                <a:ea typeface="黑体" panose="02010609060101010101" pitchFamily="49" charset="-122"/>
              </a:rPr>
              <a:t>）</a:t>
            </a:r>
            <a:r>
              <a:rPr lang="zh-CN" altLang="zh-CN" sz="2400" dirty="0">
                <a:latin typeface="Times New Roman" panose="02020603050405020304" pitchFamily="18" charset="0"/>
                <a:ea typeface="黑体" panose="02010609060101010101" pitchFamily="49" charset="-122"/>
              </a:rPr>
              <a:t>根据产气曲线</a:t>
            </a:r>
            <a:r>
              <a:rPr lang="zh-CN" altLang="zh-CN" sz="2400" dirty="0" smtClean="0">
                <a:latin typeface="Times New Roman" panose="02020603050405020304" pitchFamily="18" charset="0"/>
                <a:ea typeface="黑体" panose="02010609060101010101" pitchFamily="49" charset="-122"/>
              </a:rPr>
              <a:t>分类</a:t>
            </a:r>
            <a:endParaRPr lang="en-US" altLang="zh-CN" sz="2400" dirty="0" smtClean="0"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 marL="0" lvl="1" indent="0">
              <a:buNone/>
            </a:pPr>
            <a:r>
              <a:rPr lang="en-US" altLang="zh-CN" sz="2400" dirty="0" smtClean="0">
                <a:latin typeface="Times New Roman" panose="02020603050405020304" pitchFamily="18" charset="0"/>
                <a:ea typeface="黑体" panose="02010609060101010101" pitchFamily="49" charset="-122"/>
              </a:rPr>
              <a:t>   </a:t>
            </a:r>
            <a:r>
              <a:rPr lang="zh-CN" altLang="zh-CN" sz="2400" dirty="0" smtClean="0">
                <a:latin typeface="Times New Roman" panose="02020603050405020304" pitchFamily="18" charset="0"/>
                <a:ea typeface="黑体" panose="02010609060101010101" pitchFamily="49" charset="-122"/>
              </a:rPr>
              <a:t>上升</a:t>
            </a:r>
            <a:r>
              <a:rPr lang="zh-CN" altLang="zh-CN" sz="2400" dirty="0">
                <a:latin typeface="Times New Roman" panose="02020603050405020304" pitchFamily="18" charset="0"/>
                <a:ea typeface="黑体" panose="02010609060101010101" pitchFamily="49" charset="-122"/>
              </a:rPr>
              <a:t>型或单峰</a:t>
            </a:r>
            <a:r>
              <a:rPr lang="zh-CN" altLang="zh-CN" sz="2400" dirty="0" smtClean="0">
                <a:latin typeface="Times New Roman" panose="02020603050405020304" pitchFamily="18" charset="0"/>
                <a:ea typeface="黑体" panose="02010609060101010101" pitchFamily="49" charset="-122"/>
              </a:rPr>
              <a:t>型</a:t>
            </a:r>
            <a:r>
              <a:rPr lang="zh-CN" altLang="en-US" sz="2400" dirty="0" smtClean="0">
                <a:latin typeface="Times New Roman" panose="02020603050405020304" pitchFamily="18" charset="0"/>
                <a:ea typeface="黑体" panose="02010609060101010101" pitchFamily="49" charset="-122"/>
              </a:rPr>
              <a:t>（</a:t>
            </a:r>
            <a:r>
              <a:rPr lang="en-US" altLang="zh-CN" sz="2400" dirty="0" smtClean="0">
                <a:latin typeface="Times New Roman" panose="02020603050405020304" pitchFamily="18" charset="0"/>
                <a:ea typeface="黑体" panose="02010609060101010101" pitchFamily="49" charset="-122"/>
              </a:rPr>
              <a:t>Ⅰ</a:t>
            </a:r>
            <a:r>
              <a:rPr lang="zh-CN" altLang="en-US" sz="2400" dirty="0" smtClean="0">
                <a:latin typeface="Times New Roman" panose="02020603050405020304" pitchFamily="18" charset="0"/>
                <a:ea typeface="黑体" panose="02010609060101010101" pitchFamily="49" charset="-122"/>
              </a:rPr>
              <a:t>）；</a:t>
            </a:r>
            <a:r>
              <a:rPr lang="zh-CN" altLang="zh-CN" sz="2400" dirty="0">
                <a:latin typeface="Times New Roman" panose="02020603050405020304" pitchFamily="18" charset="0"/>
                <a:ea typeface="黑体" panose="02010609060101010101" pitchFamily="49" charset="-122"/>
              </a:rPr>
              <a:t>波动</a:t>
            </a:r>
            <a:r>
              <a:rPr lang="zh-CN" altLang="zh-CN" sz="2400" dirty="0" smtClean="0">
                <a:latin typeface="Times New Roman" panose="02020603050405020304" pitchFamily="18" charset="0"/>
                <a:ea typeface="黑体" panose="02010609060101010101" pitchFamily="49" charset="-122"/>
              </a:rPr>
              <a:t>型</a:t>
            </a:r>
            <a:r>
              <a:rPr lang="zh-CN" altLang="en-US" sz="2400" dirty="0" smtClean="0">
                <a:latin typeface="Times New Roman" panose="02020603050405020304" pitchFamily="18" charset="0"/>
                <a:ea typeface="黑体" panose="02010609060101010101" pitchFamily="49" charset="-122"/>
              </a:rPr>
              <a:t>（</a:t>
            </a:r>
            <a:r>
              <a:rPr lang="en-US" altLang="zh-CN" sz="2400" dirty="0" smtClean="0">
                <a:latin typeface="Times New Roman" panose="02020603050405020304" pitchFamily="18" charset="0"/>
                <a:ea typeface="黑体" panose="02010609060101010101" pitchFamily="49" charset="-122"/>
              </a:rPr>
              <a:t>Ⅱ</a:t>
            </a:r>
            <a:r>
              <a:rPr lang="zh-CN" altLang="en-US" sz="2400" dirty="0" smtClean="0">
                <a:latin typeface="Times New Roman" panose="02020603050405020304" pitchFamily="18" charset="0"/>
                <a:ea typeface="黑体" panose="02010609060101010101" pitchFamily="49" charset="-122"/>
              </a:rPr>
              <a:t>）；</a:t>
            </a:r>
            <a:r>
              <a:rPr lang="zh-CN" altLang="zh-CN" sz="2400" dirty="0">
                <a:latin typeface="Times New Roman" panose="02020603050405020304" pitchFamily="18" charset="0"/>
                <a:ea typeface="黑体" panose="02010609060101010101" pitchFamily="49" charset="-122"/>
              </a:rPr>
              <a:t>衰减</a:t>
            </a:r>
            <a:r>
              <a:rPr lang="zh-CN" altLang="zh-CN" sz="2400" dirty="0" smtClean="0">
                <a:latin typeface="Times New Roman" panose="02020603050405020304" pitchFamily="18" charset="0"/>
                <a:ea typeface="黑体" panose="02010609060101010101" pitchFamily="49" charset="-122"/>
              </a:rPr>
              <a:t>型</a:t>
            </a:r>
            <a:r>
              <a:rPr lang="zh-CN" altLang="en-US" sz="2400" dirty="0" smtClean="0">
                <a:latin typeface="Times New Roman" panose="02020603050405020304" pitchFamily="18" charset="0"/>
                <a:ea typeface="黑体" panose="02010609060101010101" pitchFamily="49" charset="-122"/>
              </a:rPr>
              <a:t>（</a:t>
            </a:r>
            <a:r>
              <a:rPr lang="en-US" altLang="zh-CN" sz="2400" dirty="0" smtClean="0">
                <a:latin typeface="Times New Roman" panose="02020603050405020304" pitchFamily="18" charset="0"/>
                <a:ea typeface="黑体" panose="02010609060101010101" pitchFamily="49" charset="-122"/>
              </a:rPr>
              <a:t>Ⅲ</a:t>
            </a:r>
            <a:r>
              <a:rPr lang="zh-CN" altLang="en-US" sz="2400" dirty="0" smtClean="0">
                <a:latin typeface="Times New Roman" panose="02020603050405020304" pitchFamily="18" charset="0"/>
                <a:ea typeface="黑体" panose="02010609060101010101" pitchFamily="49" charset="-122"/>
              </a:rPr>
              <a:t>）；</a:t>
            </a:r>
            <a:r>
              <a:rPr lang="zh-CN" altLang="zh-CN" sz="2400" dirty="0" smtClean="0">
                <a:latin typeface="Times New Roman" panose="02020603050405020304" pitchFamily="18" charset="0"/>
                <a:ea typeface="黑体" panose="02010609060101010101" pitchFamily="49" charset="-122"/>
              </a:rPr>
              <a:t>稳定型</a:t>
            </a:r>
            <a:r>
              <a:rPr lang="zh-CN" altLang="en-US" sz="2400" dirty="0" smtClean="0">
                <a:latin typeface="Times New Roman" panose="02020603050405020304" pitchFamily="18" charset="0"/>
                <a:ea typeface="黑体" panose="02010609060101010101" pitchFamily="49" charset="-122"/>
              </a:rPr>
              <a:t>（</a:t>
            </a:r>
            <a:r>
              <a:rPr lang="en-US" altLang="zh-CN" sz="2400" dirty="0" smtClean="0">
                <a:latin typeface="Times New Roman" panose="02020603050405020304" pitchFamily="18" charset="0"/>
                <a:ea typeface="黑体" panose="02010609060101010101" pitchFamily="49" charset="-122"/>
              </a:rPr>
              <a:t>Ⅳ</a:t>
            </a:r>
            <a:r>
              <a:rPr lang="zh-CN" altLang="en-US" sz="2400" dirty="0" smtClean="0">
                <a:latin typeface="Times New Roman" panose="02020603050405020304" pitchFamily="18" charset="0"/>
                <a:ea typeface="黑体" panose="02010609060101010101" pitchFamily="49" charset="-122"/>
              </a:rPr>
              <a:t>）</a:t>
            </a:r>
            <a:endParaRPr lang="zh-CN" altLang="zh-CN" sz="2400" dirty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pic>
        <p:nvPicPr>
          <p:cNvPr id="6" name="图片 5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1511" y="3646312"/>
            <a:ext cx="5991097" cy="3019330"/>
          </a:xfrm>
          <a:prstGeom prst="rect">
            <a:avLst/>
          </a:prstGeom>
        </p:spPr>
      </p:pic>
      <p:sp>
        <p:nvSpPr>
          <p:cNvPr id="9" name="标题 4"/>
          <p:cNvSpPr>
            <a:spLocks noGrp="1"/>
          </p:cNvSpPr>
          <p:nvPr>
            <p:ph type="title"/>
          </p:nvPr>
        </p:nvSpPr>
        <p:spPr>
          <a:xfrm>
            <a:off x="1895706" y="183732"/>
            <a:ext cx="8911687" cy="1280890"/>
          </a:xfrm>
        </p:spPr>
        <p:txBody>
          <a:bodyPr>
            <a:normAutofit/>
          </a:bodyPr>
          <a:lstStyle/>
          <a:p>
            <a:pPr algn="ctr"/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煤层气井生产特征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2732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2761" y="1292981"/>
            <a:ext cx="3286800" cy="5133600"/>
          </a:xfrm>
          <a:prstGeom prst="rect">
            <a:avLst/>
          </a:prstGeom>
        </p:spPr>
      </p:pic>
      <p:pic>
        <p:nvPicPr>
          <p:cNvPr id="5" name="图片 4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9561" y="1292981"/>
            <a:ext cx="6541200" cy="5133600"/>
          </a:xfrm>
          <a:prstGeom prst="rect">
            <a:avLst/>
          </a:prstGeom>
        </p:spPr>
      </p:pic>
      <p:sp>
        <p:nvSpPr>
          <p:cNvPr id="6" name="标题 4"/>
          <p:cNvSpPr>
            <a:spLocks noGrp="1"/>
          </p:cNvSpPr>
          <p:nvPr>
            <p:ph type="title"/>
          </p:nvPr>
        </p:nvSpPr>
        <p:spPr>
          <a:xfrm>
            <a:off x="2029521" y="73385"/>
            <a:ext cx="8911687" cy="1280890"/>
          </a:xfrm>
        </p:spPr>
        <p:txBody>
          <a:bodyPr>
            <a:normAutofit/>
          </a:bodyPr>
          <a:lstStyle/>
          <a:p>
            <a:pPr algn="ctr"/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煤层气井生产特征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1667333" y="400429"/>
            <a:ext cx="3185487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lvl="1" indent="-342900">
              <a:lnSpc>
                <a:spcPct val="200000"/>
              </a:lnSpc>
            </a:pPr>
            <a:r>
              <a:rPr lang="zh-CN" altLang="en-US" sz="26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富集区与高产区对比</a:t>
            </a:r>
            <a:endParaRPr lang="en-US" altLang="zh-CN" sz="26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8413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1650379" y="1127022"/>
            <a:ext cx="9129402" cy="4262700"/>
          </a:xfrm>
        </p:spPr>
        <p:txBody>
          <a:bodyPr/>
          <a:lstStyle/>
          <a:p>
            <a:pPr marL="0" lvl="1" indent="0">
              <a:buNone/>
            </a:pPr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排除人为因素导致的产气异常</a:t>
            </a:r>
            <a:r>
              <a:rPr lang="en-US" altLang="zh-CN" sz="28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——</a:t>
            </a:r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压裂中固井环损坏</a:t>
            </a:r>
            <a:endParaRPr lang="en-US" altLang="zh-CN" sz="2800" b="1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lvl="1" indent="0">
              <a:buNone/>
            </a:pPr>
            <a:endParaRPr lang="zh-CN" altLang="zh-CN" sz="24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7" name="图片 6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4952" y="1680353"/>
            <a:ext cx="6980255" cy="4876564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4883840" y="138248"/>
            <a:ext cx="2031325" cy="7934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600" dirty="0">
                <a:latin typeface="黑体" panose="02010609060101010101" pitchFamily="49" charset="-122"/>
                <a:ea typeface="黑体" panose="02010609060101010101" pitchFamily="49" charset="-122"/>
              </a:rPr>
              <a:t>气井</a:t>
            </a:r>
            <a:r>
              <a:rPr lang="zh-CN" altLang="en-US" sz="36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筛选</a:t>
            </a:r>
            <a:endParaRPr lang="en-US" altLang="zh-CN" sz="36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08604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685432" y="931735"/>
            <a:ext cx="8915400" cy="377762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zh-CN" sz="2400" dirty="0" smtClean="0">
                <a:latin typeface="Times New Roman" panose="02020603050405020304" pitchFamily="18" charset="0"/>
                <a:ea typeface="黑体" panose="02010609060101010101" pitchFamily="49" charset="-122"/>
              </a:rPr>
              <a:t>（</a:t>
            </a:r>
            <a:r>
              <a:rPr lang="en-US" altLang="zh-CN" sz="2400" dirty="0">
                <a:latin typeface="Times New Roman" panose="02020603050405020304" pitchFamily="18" charset="0"/>
                <a:ea typeface="黑体" panose="02010609060101010101" pitchFamily="49" charset="-122"/>
              </a:rPr>
              <a:t>1</a:t>
            </a:r>
            <a:r>
              <a:rPr lang="zh-CN" altLang="zh-CN" sz="2400" dirty="0">
                <a:latin typeface="Times New Roman" panose="02020603050405020304" pitchFamily="18" charset="0"/>
                <a:ea typeface="黑体" panose="02010609060101010101" pitchFamily="49" charset="-122"/>
              </a:rPr>
              <a:t>）含气量高但不产</a:t>
            </a:r>
            <a:r>
              <a:rPr lang="zh-CN" altLang="zh-CN" sz="2400" dirty="0" smtClean="0">
                <a:latin typeface="Times New Roman" panose="02020603050405020304" pitchFamily="18" charset="0"/>
                <a:ea typeface="黑体" panose="02010609060101010101" pitchFamily="49" charset="-122"/>
              </a:rPr>
              <a:t>气</a:t>
            </a:r>
            <a:endParaRPr lang="en-US" altLang="zh-CN" sz="2400" dirty="0" smtClean="0"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 marL="0" indent="0">
              <a:buNone/>
            </a:pPr>
            <a:endParaRPr lang="en-US" altLang="zh-CN" sz="2000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indent="0">
              <a:buNone/>
            </a:pP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endParaRPr lang="zh-CN" altLang="zh-CN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indent="0">
              <a:buNone/>
            </a:pPr>
            <a:endParaRPr lang="zh-CN" altLang="zh-CN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indent="0">
              <a:buNone/>
            </a:pPr>
            <a:endParaRPr lang="zh-CN" altLang="zh-CN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indent="0">
              <a:buNone/>
            </a:pPr>
            <a:r>
              <a:rPr lang="en-US" altLang="zh-CN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</a:p>
          <a:p>
            <a:pPr marL="0" indent="0">
              <a:buNone/>
            </a:pP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11" name="图片 10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441" y="1725222"/>
            <a:ext cx="10105381" cy="4025669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883840" y="138248"/>
            <a:ext cx="2031325" cy="7934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600" dirty="0">
                <a:latin typeface="黑体" panose="02010609060101010101" pitchFamily="49" charset="-122"/>
                <a:ea typeface="黑体" panose="02010609060101010101" pitchFamily="49" charset="-122"/>
              </a:rPr>
              <a:t>气井</a:t>
            </a:r>
            <a:r>
              <a:rPr lang="zh-CN" altLang="en-US" sz="36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筛选</a:t>
            </a:r>
            <a:endParaRPr lang="en-US" altLang="zh-CN" sz="36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9046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970319" y="959755"/>
            <a:ext cx="8915400" cy="3777622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（</a:t>
            </a:r>
            <a:r>
              <a:rPr lang="en-US" altLang="zh-CN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zh-CN" altLang="en-US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  <a:r>
              <a:rPr lang="zh-CN" altLang="zh-CN" sz="2400" dirty="0">
                <a:latin typeface="黑体" panose="02010609060101010101" pitchFamily="49" charset="-122"/>
                <a:ea typeface="黑体" panose="02010609060101010101" pitchFamily="49" charset="-122"/>
              </a:rPr>
              <a:t>异常高产</a:t>
            </a:r>
            <a:r>
              <a:rPr lang="zh-CN" altLang="zh-CN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水</a:t>
            </a:r>
            <a:endParaRPr lang="en-US" altLang="zh-CN" sz="2400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indent="0">
              <a:buNone/>
            </a:pPr>
            <a:endParaRPr lang="zh-CN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5" name="图片 4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4257" y="1706547"/>
            <a:ext cx="8931687" cy="3559152"/>
          </a:xfrm>
          <a:prstGeom prst="rect">
            <a:avLst/>
          </a:prstGeom>
        </p:spPr>
      </p:pic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5833951"/>
              </p:ext>
            </p:extLst>
          </p:nvPr>
        </p:nvGraphicFramePr>
        <p:xfrm>
          <a:off x="2266816" y="1612718"/>
          <a:ext cx="9209128" cy="374680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302282"/>
                <a:gridCol w="2302282"/>
                <a:gridCol w="2302282"/>
                <a:gridCol w="2302282"/>
              </a:tblGrid>
              <a:tr h="696442">
                <a:tc>
                  <a:txBody>
                    <a:bodyPr/>
                    <a:lstStyle/>
                    <a:p>
                      <a:pPr indent="254000" algn="ctr" hangingPunct="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400" kern="100" spc="-25" dirty="0"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 </a:t>
                      </a:r>
                      <a:r>
                        <a:rPr lang="en-US" altLang="zh-CN" sz="2400" kern="100" spc="-25" dirty="0" smtClean="0"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13</a:t>
                      </a:r>
                      <a:r>
                        <a:rPr lang="zh-CN" altLang="en-US" sz="2400" kern="100" spc="-25" dirty="0" smtClean="0"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年</a:t>
                      </a:r>
                      <a:r>
                        <a:rPr lang="zh-CN" sz="2400" kern="100" spc="-25" dirty="0" smtClean="0"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月份 </a:t>
                      </a:r>
                      <a:endParaRPr lang="zh-CN" sz="2400" kern="100" spc="-25" dirty="0"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indent="254000" algn="ctr" hangingPunct="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400" kern="100" spc="-25" dirty="0"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2</a:t>
                      </a:r>
                      <a:r>
                        <a:rPr lang="zh-CN" sz="2400" kern="100" spc="-25" dirty="0"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月</a:t>
                      </a:r>
                      <a:r>
                        <a:rPr lang="en-US" sz="2400" kern="100" spc="-25" dirty="0"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~5</a:t>
                      </a:r>
                      <a:r>
                        <a:rPr lang="zh-CN" sz="2400" kern="100" spc="-25" dirty="0"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月</a:t>
                      </a:r>
                      <a:endParaRPr lang="zh-CN" sz="2400" kern="100" spc="-25" dirty="0"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indent="254000" algn="ctr" hangingPunct="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400" kern="100" spc="-25" dirty="0"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6</a:t>
                      </a:r>
                      <a:r>
                        <a:rPr lang="zh-CN" sz="2400" kern="100" spc="-25" dirty="0"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月</a:t>
                      </a:r>
                      <a:r>
                        <a:rPr lang="en-US" sz="2400" kern="100" spc="-25" dirty="0"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~9</a:t>
                      </a:r>
                      <a:r>
                        <a:rPr lang="zh-CN" sz="2400" kern="100" spc="-25" dirty="0"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月</a:t>
                      </a:r>
                      <a:endParaRPr lang="zh-CN" sz="2400" kern="100" spc="-25" dirty="0"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indent="254000" algn="ctr" hangingPunct="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400" kern="100" spc="-25" dirty="0"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10</a:t>
                      </a:r>
                      <a:r>
                        <a:rPr lang="zh-CN" sz="2400" kern="100" spc="-25" dirty="0"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月</a:t>
                      </a:r>
                      <a:r>
                        <a:rPr lang="en-US" sz="2400" kern="100" spc="-25" dirty="0"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~12</a:t>
                      </a:r>
                      <a:r>
                        <a:rPr lang="zh-CN" sz="2400" kern="100" spc="-25" dirty="0"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月</a:t>
                      </a:r>
                      <a:endParaRPr lang="zh-CN" sz="2400" kern="100" spc="-25" dirty="0"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</a:tr>
              <a:tr h="1235986">
                <a:tc>
                  <a:txBody>
                    <a:bodyPr/>
                    <a:lstStyle/>
                    <a:p>
                      <a:pPr indent="254000" algn="ctr" hangingPunct="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400" kern="100" spc="-25" dirty="0"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平均日产水量（</a:t>
                      </a:r>
                      <a:r>
                        <a:rPr lang="en-US" sz="2400" kern="100" spc="-25" dirty="0" err="1"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m</a:t>
                      </a:r>
                      <a:r>
                        <a:rPr lang="en-US" sz="2400" kern="100" spc="-25" baseline="30000" dirty="0" err="1"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3</a:t>
                      </a:r>
                      <a:r>
                        <a:rPr lang="en-US" sz="2400" kern="100" spc="-25" dirty="0"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/d</a:t>
                      </a:r>
                      <a:r>
                        <a:rPr lang="zh-CN" sz="2400" kern="100" spc="-25" dirty="0"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）</a:t>
                      </a:r>
                      <a:endParaRPr lang="zh-CN" sz="2400" kern="100" spc="-25" dirty="0"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indent="254000" algn="ctr" hangingPunct="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 spc="-25" dirty="0"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8.65</a:t>
                      </a:r>
                      <a:endParaRPr lang="zh-CN" sz="2000" kern="100" spc="-25" dirty="0"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indent="254000" algn="ctr" hangingPunct="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 spc="-25" dirty="0"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37.26</a:t>
                      </a:r>
                      <a:endParaRPr lang="zh-CN" sz="2000" kern="100" spc="-25" dirty="0"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indent="254000" algn="ctr" hangingPunct="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 spc="-25" dirty="0"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4.58</a:t>
                      </a:r>
                      <a:endParaRPr lang="zh-CN" sz="2000" kern="100" spc="-25" dirty="0"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</a:tr>
              <a:tr h="1235986">
                <a:tc>
                  <a:txBody>
                    <a:bodyPr/>
                    <a:lstStyle/>
                    <a:p>
                      <a:pPr indent="254000" algn="ctr" hangingPunct="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400" kern="100" spc="-25" dirty="0"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累计降水天数（</a:t>
                      </a:r>
                      <a:r>
                        <a:rPr lang="en-US" sz="2400" kern="100" spc="-25" dirty="0"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d</a:t>
                      </a:r>
                      <a:r>
                        <a:rPr lang="zh-CN" sz="2400" kern="100" spc="-25" dirty="0"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）</a:t>
                      </a:r>
                      <a:endParaRPr lang="zh-CN" sz="2400" kern="100" spc="-25" dirty="0"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indent="254000" algn="ctr" hangingPunct="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 spc="-25"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14</a:t>
                      </a:r>
                      <a:endParaRPr lang="zh-CN" sz="2000" kern="100" spc="-25"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indent="254000" algn="ctr" hangingPunct="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 spc="-25" dirty="0"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51</a:t>
                      </a:r>
                      <a:endParaRPr lang="zh-CN" sz="2000" kern="100" spc="-25" dirty="0"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indent="254000" algn="ctr" hangingPunct="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 spc="-25" dirty="0"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8</a:t>
                      </a:r>
                      <a:endParaRPr lang="zh-CN" sz="2000" kern="100" spc="-25" dirty="0"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</a:tr>
              <a:tr h="578395">
                <a:tc>
                  <a:txBody>
                    <a:bodyPr/>
                    <a:lstStyle/>
                    <a:p>
                      <a:pPr indent="254000" algn="ctr" hangingPunct="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400" kern="100" spc="-25" dirty="0"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注释</a:t>
                      </a:r>
                      <a:endParaRPr lang="zh-CN" sz="2400" kern="100" spc="-25" dirty="0"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indent="254000" algn="ctr" hangingPunct="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 spc="-25" dirty="0"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4</a:t>
                      </a:r>
                      <a:r>
                        <a:rPr lang="zh-CN" sz="2000" kern="100" spc="-25" dirty="0"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天降雪</a:t>
                      </a:r>
                      <a:endParaRPr lang="zh-CN" sz="2000" kern="100" spc="-25" dirty="0"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indent="254000" algn="ctr" hangingPunct="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000" kern="100" spc="-25" dirty="0"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——</a:t>
                      </a:r>
                      <a:endParaRPr lang="zh-CN" sz="2000" kern="100" spc="-25" dirty="0"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indent="254000" algn="ctr" hangingPunct="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 spc="-25" dirty="0"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3</a:t>
                      </a:r>
                      <a:r>
                        <a:rPr lang="zh-CN" sz="2000" kern="100" spc="-25" dirty="0"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天降雪</a:t>
                      </a:r>
                      <a:endParaRPr lang="zh-CN" sz="2000" kern="100" spc="-25" dirty="0"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</a:tr>
            </a:tbl>
          </a:graphicData>
        </a:graphic>
      </p:graphicFrame>
      <p:sp>
        <p:nvSpPr>
          <p:cNvPr id="7" name="矩形 6"/>
          <p:cNvSpPr/>
          <p:nvPr/>
        </p:nvSpPr>
        <p:spPr>
          <a:xfrm>
            <a:off x="5318737" y="166268"/>
            <a:ext cx="2031325" cy="7934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600" dirty="0">
                <a:latin typeface="黑体" panose="02010609060101010101" pitchFamily="49" charset="-122"/>
                <a:ea typeface="黑体" panose="02010609060101010101" pitchFamily="49" charset="-122"/>
              </a:rPr>
              <a:t>气井</a:t>
            </a:r>
            <a:r>
              <a:rPr lang="zh-CN" altLang="en-US" sz="36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筛选</a:t>
            </a:r>
            <a:endParaRPr lang="en-US" altLang="zh-CN" sz="36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612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284794" y="743331"/>
            <a:ext cx="8911687" cy="635978"/>
          </a:xfrm>
        </p:spPr>
        <p:txBody>
          <a:bodyPr>
            <a:noAutofit/>
          </a:bodyPr>
          <a:lstStyle/>
          <a:p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汇报提纲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284794" y="1721830"/>
            <a:ext cx="8374014" cy="4506469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区域概况</a:t>
            </a:r>
            <a:endParaRPr lang="en-US" altLang="zh-CN" sz="2800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8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研究内容及技术</a:t>
            </a:r>
            <a:r>
              <a:rPr lang="zh-CN" altLang="en-US" sz="28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路线</a:t>
            </a:r>
            <a:endParaRPr lang="en-US" altLang="zh-CN" sz="2800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8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煤层气富集特征</a:t>
            </a:r>
            <a:endParaRPr lang="en-US" altLang="zh-CN" sz="2800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8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煤层气井生产特征</a:t>
            </a:r>
            <a:endParaRPr lang="en-US" altLang="zh-CN" sz="2800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8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气井筛选</a:t>
            </a:r>
            <a:endParaRPr lang="en-US" altLang="zh-CN" sz="2800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8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控制煤层气井产量的因素</a:t>
            </a:r>
            <a:endParaRPr lang="en-US" altLang="zh-CN" sz="2800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8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结论和建议</a:t>
            </a:r>
            <a:endParaRPr lang="en-US" altLang="zh-CN" sz="2800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8119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2"/>
          <p:cNvSpPr txBox="1">
            <a:spLocks/>
          </p:cNvSpPr>
          <p:nvPr/>
        </p:nvSpPr>
        <p:spPr>
          <a:xfrm>
            <a:off x="1642524" y="747881"/>
            <a:ext cx="8915400" cy="37776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2400" dirty="0" smtClean="0">
                <a:latin typeface="Times New Roman" panose="02020603050405020304" pitchFamily="18" charset="0"/>
                <a:ea typeface="黑体" panose="02010609060101010101" pitchFamily="49" charset="-122"/>
              </a:rPr>
              <a:t>（</a:t>
            </a:r>
            <a:r>
              <a:rPr lang="en-US" altLang="zh-CN" sz="2400" dirty="0" smtClean="0">
                <a:latin typeface="Times New Roman" panose="02020603050405020304" pitchFamily="18" charset="0"/>
                <a:ea typeface="黑体" panose="02010609060101010101" pitchFamily="49" charset="-122"/>
              </a:rPr>
              <a:t>3</a:t>
            </a:r>
            <a:r>
              <a:rPr lang="zh-CN" altLang="en-US" sz="2400" dirty="0" smtClean="0">
                <a:latin typeface="Times New Roman" panose="02020603050405020304" pitchFamily="18" charset="0"/>
                <a:ea typeface="黑体" panose="02010609060101010101" pitchFamily="49" charset="-122"/>
              </a:rPr>
              <a:t>）</a:t>
            </a:r>
            <a:r>
              <a:rPr lang="zh-CN" altLang="zh-CN" sz="2400" dirty="0" smtClean="0">
                <a:latin typeface="Times New Roman" panose="02020603050405020304" pitchFamily="18" charset="0"/>
                <a:ea typeface="黑体" panose="02010609060101010101" pitchFamily="49" charset="-122"/>
              </a:rPr>
              <a:t>水化学</a:t>
            </a:r>
            <a:r>
              <a:rPr lang="zh-CN" altLang="zh-CN" sz="2400" dirty="0">
                <a:latin typeface="Times New Roman" panose="02020603050405020304" pitchFamily="18" charset="0"/>
                <a:ea typeface="黑体" panose="02010609060101010101" pitchFamily="49" charset="-122"/>
              </a:rPr>
              <a:t>特征异常</a:t>
            </a:r>
            <a:endParaRPr lang="zh-CN" altLang="zh-CN" sz="2400" dirty="0" smtClean="0"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 marL="0" indent="0">
              <a:buFont typeface="Wingdings 3" charset="2"/>
              <a:buNone/>
            </a:pPr>
            <a:endParaRPr lang="zh-CN" altLang="en-US" dirty="0"/>
          </a:p>
        </p:txBody>
      </p:sp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622025"/>
              </p:ext>
            </p:extLst>
          </p:nvPr>
        </p:nvGraphicFramePr>
        <p:xfrm>
          <a:off x="490651" y="2274849"/>
          <a:ext cx="11489476" cy="208527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27359"/>
                <a:gridCol w="935274"/>
                <a:gridCol w="1023623"/>
                <a:gridCol w="1023623"/>
                <a:gridCol w="1025006"/>
                <a:gridCol w="1025006"/>
                <a:gridCol w="1020857"/>
                <a:gridCol w="1020857"/>
                <a:gridCol w="1020857"/>
                <a:gridCol w="908810"/>
                <a:gridCol w="1058204"/>
              </a:tblGrid>
              <a:tr h="1002447">
                <a:tc>
                  <a:txBody>
                    <a:bodyPr/>
                    <a:lstStyle/>
                    <a:p>
                      <a:pPr indent="127000" algn="just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000" kern="100" spc="0" dirty="0">
                          <a:effectLst/>
                        </a:rPr>
                        <a:t>名称</a:t>
                      </a:r>
                      <a:endParaRPr lang="zh-CN" sz="2000" kern="100" spc="-25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7000" algn="just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 spc="0" dirty="0">
                          <a:effectLst/>
                        </a:rPr>
                        <a:t>QS-1</a:t>
                      </a:r>
                      <a:endParaRPr lang="zh-CN" sz="2000" kern="100" spc="-25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7000" algn="just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 spc="0" dirty="0">
                          <a:effectLst/>
                        </a:rPr>
                        <a:t>QS-2</a:t>
                      </a:r>
                      <a:endParaRPr lang="zh-CN" sz="2000" kern="100" spc="-25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7000" algn="just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 spc="0" dirty="0">
                          <a:effectLst/>
                        </a:rPr>
                        <a:t>QS-3</a:t>
                      </a:r>
                      <a:endParaRPr lang="zh-CN" sz="2000" kern="100" spc="-25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7000" algn="just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 spc="0" dirty="0">
                          <a:effectLst/>
                        </a:rPr>
                        <a:t>QS-4</a:t>
                      </a:r>
                      <a:endParaRPr lang="zh-CN" sz="2000" kern="100" spc="-25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7000" algn="just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 spc="0">
                          <a:effectLst/>
                        </a:rPr>
                        <a:t>QS-5</a:t>
                      </a:r>
                      <a:endParaRPr lang="zh-CN" sz="2000" kern="100" spc="-25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7000" algn="just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 spc="0">
                          <a:effectLst/>
                        </a:rPr>
                        <a:t>ML-047</a:t>
                      </a:r>
                      <a:endParaRPr lang="zh-CN" sz="2000" kern="100" spc="-25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7000" algn="just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 spc="0">
                          <a:effectLst/>
                        </a:rPr>
                        <a:t>ML-015</a:t>
                      </a:r>
                      <a:endParaRPr lang="zh-CN" sz="2000" kern="100" spc="-25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7000" algn="just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 spc="0">
                          <a:effectLst/>
                        </a:rPr>
                        <a:t>ML-118</a:t>
                      </a:r>
                      <a:endParaRPr lang="zh-CN" sz="2000" kern="100" spc="-25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7000" algn="just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 spc="0">
                          <a:effectLst/>
                        </a:rPr>
                        <a:t>ML-193</a:t>
                      </a:r>
                      <a:endParaRPr lang="zh-CN" sz="2000" kern="100" spc="-25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7000" algn="just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000" kern="100" spc="0">
                          <a:effectLst/>
                        </a:rPr>
                        <a:t>异常井</a:t>
                      </a:r>
                      <a:endParaRPr lang="zh-CN" sz="2000" kern="100" spc="-25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1082831">
                <a:tc>
                  <a:txBody>
                    <a:bodyPr/>
                    <a:lstStyle/>
                    <a:p>
                      <a:pPr indent="127000" algn="just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000" kern="100" spc="0">
                          <a:effectLst/>
                        </a:rPr>
                        <a:t>游离</a:t>
                      </a:r>
                      <a:r>
                        <a:rPr lang="en-US" sz="2000" kern="100" spc="0">
                          <a:effectLst/>
                        </a:rPr>
                        <a:t>CO</a:t>
                      </a:r>
                      <a:r>
                        <a:rPr lang="en-US" sz="2000" kern="100" spc="0" baseline="-25000">
                          <a:effectLst/>
                        </a:rPr>
                        <a:t>2</a:t>
                      </a:r>
                      <a:r>
                        <a:rPr lang="zh-CN" sz="2000" kern="100" spc="0">
                          <a:effectLst/>
                        </a:rPr>
                        <a:t>（</a:t>
                      </a:r>
                      <a:r>
                        <a:rPr lang="en-US" sz="2000" kern="100" spc="0">
                          <a:effectLst/>
                        </a:rPr>
                        <a:t>mg/L</a:t>
                      </a:r>
                      <a:r>
                        <a:rPr lang="zh-CN" sz="2000" kern="100" spc="0">
                          <a:effectLst/>
                        </a:rPr>
                        <a:t>）</a:t>
                      </a:r>
                      <a:endParaRPr lang="zh-CN" sz="2000" kern="100" spc="-25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7000" algn="just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 spc="0" dirty="0">
                          <a:effectLst/>
                        </a:rPr>
                        <a:t>7.50 </a:t>
                      </a:r>
                      <a:endParaRPr lang="zh-CN" sz="2000" kern="100" spc="-25" dirty="0">
                        <a:effectLst/>
                      </a:endParaRPr>
                    </a:p>
                    <a:p>
                      <a:pPr indent="127000" algn="just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 spc="0" dirty="0">
                          <a:effectLst/>
                        </a:rPr>
                        <a:t> </a:t>
                      </a:r>
                      <a:endParaRPr lang="zh-CN" sz="2000" kern="100" spc="-25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7000" algn="just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 spc="0">
                          <a:effectLst/>
                        </a:rPr>
                        <a:t>7.00 </a:t>
                      </a:r>
                      <a:endParaRPr lang="zh-CN" sz="2000" kern="100" spc="-25">
                        <a:effectLst/>
                      </a:endParaRPr>
                    </a:p>
                    <a:p>
                      <a:pPr indent="127000" algn="just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 spc="0">
                          <a:effectLst/>
                        </a:rPr>
                        <a:t> </a:t>
                      </a:r>
                      <a:endParaRPr lang="zh-CN" sz="2000" kern="100" spc="-25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7000" algn="just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 spc="0">
                          <a:effectLst/>
                        </a:rPr>
                        <a:t>9.00 </a:t>
                      </a:r>
                      <a:endParaRPr lang="zh-CN" sz="2000" kern="100" spc="-25">
                        <a:effectLst/>
                      </a:endParaRPr>
                    </a:p>
                    <a:p>
                      <a:pPr indent="127000" algn="just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 spc="0">
                          <a:effectLst/>
                        </a:rPr>
                        <a:t> </a:t>
                      </a:r>
                      <a:endParaRPr lang="zh-CN" sz="2000" kern="100" spc="-25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7000" algn="just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 spc="0" dirty="0">
                          <a:effectLst/>
                        </a:rPr>
                        <a:t>8.50 </a:t>
                      </a:r>
                      <a:endParaRPr lang="zh-CN" sz="2000" kern="100" spc="-25" dirty="0">
                        <a:effectLst/>
                      </a:endParaRPr>
                    </a:p>
                    <a:p>
                      <a:pPr indent="127000" algn="just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 spc="0" dirty="0">
                          <a:effectLst/>
                        </a:rPr>
                        <a:t> </a:t>
                      </a:r>
                      <a:endParaRPr lang="zh-CN" sz="2000" kern="100" spc="-25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7000" algn="just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 spc="0" dirty="0">
                          <a:effectLst/>
                        </a:rPr>
                        <a:t>8.00 </a:t>
                      </a:r>
                      <a:endParaRPr lang="zh-CN" sz="2000" kern="100" spc="-25" dirty="0">
                        <a:effectLst/>
                      </a:endParaRPr>
                    </a:p>
                    <a:p>
                      <a:pPr indent="127000" algn="just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 spc="0" dirty="0">
                          <a:effectLst/>
                        </a:rPr>
                        <a:t> </a:t>
                      </a:r>
                      <a:endParaRPr lang="zh-CN" sz="2000" kern="100" spc="-25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7000" algn="just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 spc="0" dirty="0">
                          <a:effectLst/>
                        </a:rPr>
                        <a:t>0</a:t>
                      </a:r>
                      <a:endParaRPr lang="zh-CN" sz="2000" kern="100" spc="-25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7000" algn="just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 spc="0" dirty="0">
                          <a:effectLst/>
                        </a:rPr>
                        <a:t>0</a:t>
                      </a:r>
                      <a:endParaRPr lang="zh-CN" sz="2000" kern="100" spc="-25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7000" algn="just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 spc="0" dirty="0">
                          <a:effectLst/>
                        </a:rPr>
                        <a:t>0</a:t>
                      </a:r>
                      <a:endParaRPr lang="zh-CN" sz="2000" kern="100" spc="-25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7000" algn="just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 spc="0" dirty="0">
                          <a:effectLst/>
                        </a:rPr>
                        <a:t>0</a:t>
                      </a:r>
                      <a:endParaRPr lang="zh-CN" sz="2000" kern="100" spc="-25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7000" algn="just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 spc="0" dirty="0">
                          <a:effectLst/>
                        </a:rPr>
                        <a:t>21.50 </a:t>
                      </a:r>
                      <a:endParaRPr lang="zh-CN" sz="2000" kern="100" spc="-25" dirty="0">
                        <a:effectLst/>
                      </a:endParaRPr>
                    </a:p>
                    <a:p>
                      <a:pPr indent="127000" algn="just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 spc="0" dirty="0">
                          <a:effectLst/>
                        </a:rPr>
                        <a:t> </a:t>
                      </a:r>
                      <a:endParaRPr lang="zh-CN" sz="2000" kern="100" spc="-25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pic>
        <p:nvPicPr>
          <p:cNvPr id="8" name="图片 7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4338" y="1305566"/>
            <a:ext cx="9258168" cy="5285677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5084562" y="-51323"/>
            <a:ext cx="2031325" cy="7934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600" dirty="0">
                <a:latin typeface="黑体" panose="02010609060101010101" pitchFamily="49" charset="-122"/>
                <a:ea typeface="黑体" panose="02010609060101010101" pitchFamily="49" charset="-122"/>
              </a:rPr>
              <a:t>气井</a:t>
            </a:r>
            <a:r>
              <a:rPr lang="zh-CN" altLang="en-US" sz="36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筛选</a:t>
            </a:r>
            <a:endParaRPr lang="en-US" altLang="zh-CN" sz="36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59816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627014" y="920583"/>
            <a:ext cx="8915400" cy="3777622"/>
          </a:xfrm>
        </p:spPr>
        <p:txBody>
          <a:bodyPr/>
          <a:lstStyle/>
          <a:p>
            <a:pPr marL="0" indent="0">
              <a:buNone/>
            </a:pPr>
            <a:r>
              <a:rPr lang="zh-CN" altLang="zh-CN" sz="2400" dirty="0" smtClean="0">
                <a:latin typeface="Times New Roman" panose="02020603050405020304" pitchFamily="18" charset="0"/>
                <a:ea typeface="黑体" panose="02010609060101010101" pitchFamily="49" charset="-122"/>
              </a:rPr>
              <a:t>（</a:t>
            </a:r>
            <a:r>
              <a:rPr lang="en-US" altLang="zh-CN" sz="2400" dirty="0">
                <a:latin typeface="Times New Roman" panose="02020603050405020304" pitchFamily="18" charset="0"/>
                <a:ea typeface="黑体" panose="02010609060101010101" pitchFamily="49" charset="-122"/>
              </a:rPr>
              <a:t>4</a:t>
            </a:r>
            <a:r>
              <a:rPr lang="zh-CN" altLang="zh-CN" sz="2400" dirty="0">
                <a:latin typeface="Times New Roman" panose="02020603050405020304" pitchFamily="18" charset="0"/>
                <a:ea typeface="黑体" panose="02010609060101010101" pitchFamily="49" charset="-122"/>
              </a:rPr>
              <a:t>）水压曲线异常</a:t>
            </a:r>
          </a:p>
          <a:p>
            <a:pPr marL="0" indent="0">
              <a:buNone/>
            </a:pP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5" name="图片 4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7014" y="1562101"/>
            <a:ext cx="9822367" cy="3769112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5419099" y="127096"/>
            <a:ext cx="2031325" cy="7934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600" dirty="0">
                <a:latin typeface="黑体" panose="02010609060101010101" pitchFamily="49" charset="-122"/>
                <a:ea typeface="黑体" panose="02010609060101010101" pitchFamily="49" charset="-122"/>
              </a:rPr>
              <a:t>气井</a:t>
            </a:r>
            <a:r>
              <a:rPr lang="zh-CN" altLang="en-US" sz="36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筛选</a:t>
            </a:r>
            <a:endParaRPr lang="en-US" altLang="zh-CN" sz="36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29401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819220" y="1567354"/>
            <a:ext cx="9231081" cy="4004364"/>
          </a:xfrm>
        </p:spPr>
        <p:txBody>
          <a:bodyPr>
            <a:normAutofit/>
          </a:bodyPr>
          <a:lstStyle/>
          <a:p>
            <a:pPr marL="0" indent="0">
              <a:lnSpc>
                <a:spcPct val="200000"/>
              </a:lnSpc>
              <a:buNone/>
            </a:pPr>
            <a:r>
              <a:rPr lang="zh-CN" altLang="en-US" sz="28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其他人为因素导致的产气异常</a:t>
            </a:r>
            <a:endParaRPr lang="en-US" altLang="zh-CN" sz="2800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indent="0">
              <a:buNone/>
            </a:pPr>
            <a:r>
              <a:rPr lang="zh-CN" altLang="en-US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（</a:t>
            </a:r>
            <a:r>
              <a:rPr lang="en-US" altLang="zh-CN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altLang="en-US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）多口井合计产气量</a:t>
            </a:r>
            <a:endParaRPr lang="en-US" altLang="zh-CN" sz="2400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indent="0">
              <a:buNone/>
            </a:pPr>
            <a:r>
              <a:rPr lang="zh-CN" altLang="en-US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（</a:t>
            </a:r>
            <a:r>
              <a:rPr lang="en-US" altLang="zh-CN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zh-CN" altLang="en-US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）排采过快</a:t>
            </a:r>
            <a:endParaRPr lang="en-US" altLang="zh-CN" sz="2400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indent="0">
              <a:buNone/>
            </a:pPr>
            <a:r>
              <a:rPr lang="zh-CN" altLang="en-US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（</a:t>
            </a:r>
            <a:r>
              <a:rPr lang="en-US" altLang="zh-CN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r>
              <a:rPr lang="zh-CN" altLang="en-US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）人为改造气井</a:t>
            </a: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5419099" y="127096"/>
            <a:ext cx="2031325" cy="7934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600" dirty="0">
                <a:latin typeface="黑体" panose="02010609060101010101" pitchFamily="49" charset="-122"/>
                <a:ea typeface="黑体" panose="02010609060101010101" pitchFamily="49" charset="-122"/>
              </a:rPr>
              <a:t>气井</a:t>
            </a:r>
            <a:r>
              <a:rPr lang="zh-CN" altLang="en-US" sz="36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筛选</a:t>
            </a:r>
            <a:endParaRPr lang="en-US" altLang="zh-CN" sz="36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1078" y="3058020"/>
            <a:ext cx="6068322" cy="3398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973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708789" y="1041246"/>
            <a:ext cx="9006739" cy="7088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28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地质因素</a:t>
            </a:r>
            <a:r>
              <a:rPr lang="en-US" altLang="zh-CN" sz="28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——</a:t>
            </a:r>
            <a:r>
              <a:rPr lang="zh-CN" altLang="en-US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构造分区</a:t>
            </a:r>
            <a:endParaRPr lang="en-US" altLang="zh-CN" sz="2400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indent="0">
              <a:buNone/>
            </a:pPr>
            <a:endParaRPr lang="en-US" altLang="zh-CN" sz="20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buNone/>
            </a:pPr>
            <a:endParaRPr lang="zh-CN" altLang="en-US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4" name="标题 4"/>
          <p:cNvSpPr txBox="1">
            <a:spLocks/>
          </p:cNvSpPr>
          <p:nvPr/>
        </p:nvSpPr>
        <p:spPr>
          <a:xfrm>
            <a:off x="1803841" y="267147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控制煤层气产量的因素</a:t>
            </a:r>
            <a:endParaRPr lang="zh-CN" altLang="en-US" dirty="0"/>
          </a:p>
        </p:txBody>
      </p:sp>
      <p:pic>
        <p:nvPicPr>
          <p:cNvPr id="5" name="图片 4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4762" y="1548037"/>
            <a:ext cx="8162693" cy="4253767"/>
          </a:xfrm>
          <a:prstGeom prst="rect">
            <a:avLst/>
          </a:prstGeom>
        </p:spPr>
      </p:pic>
      <p:pic>
        <p:nvPicPr>
          <p:cNvPr id="10" name="图片 9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6703" y="1871700"/>
            <a:ext cx="8318810" cy="4347306"/>
          </a:xfrm>
          <a:prstGeom prst="rect">
            <a:avLst/>
          </a:prstGeom>
        </p:spPr>
      </p:pic>
      <p:pic>
        <p:nvPicPr>
          <p:cNvPr id="11" name="图片 10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1473" y="1669688"/>
            <a:ext cx="7738947" cy="4638908"/>
          </a:xfrm>
          <a:prstGeom prst="rect">
            <a:avLst/>
          </a:prstGeom>
        </p:spPr>
      </p:pic>
      <p:pic>
        <p:nvPicPr>
          <p:cNvPr id="12" name="图片 11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9803" y="1669688"/>
            <a:ext cx="4973444" cy="4926206"/>
          </a:xfrm>
          <a:prstGeom prst="rect">
            <a:avLst/>
          </a:prstGeom>
        </p:spPr>
      </p:pic>
      <p:grpSp>
        <p:nvGrpSpPr>
          <p:cNvPr id="9" name="组合 8"/>
          <p:cNvGrpSpPr/>
          <p:nvPr/>
        </p:nvGrpSpPr>
        <p:grpSpPr>
          <a:xfrm>
            <a:off x="1976131" y="1871700"/>
            <a:ext cx="9700254" cy="4384057"/>
            <a:chOff x="2098794" y="1953681"/>
            <a:chExt cx="9700254" cy="4384057"/>
          </a:xfrm>
        </p:grpSpPr>
        <p:grpSp>
          <p:nvGrpSpPr>
            <p:cNvPr id="7" name="组合 6"/>
            <p:cNvGrpSpPr/>
            <p:nvPr/>
          </p:nvGrpSpPr>
          <p:grpSpPr>
            <a:xfrm>
              <a:off x="2098794" y="1953681"/>
              <a:ext cx="9700254" cy="4384057"/>
              <a:chOff x="1463173" y="1966808"/>
              <a:chExt cx="9700254" cy="4384057"/>
            </a:xfrm>
          </p:grpSpPr>
          <p:pic>
            <p:nvPicPr>
              <p:cNvPr id="2" name="图片 1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95018" y="1966808"/>
                <a:ext cx="4668409" cy="4384057"/>
              </a:xfrm>
              <a:prstGeom prst="rect">
                <a:avLst/>
              </a:prstGeom>
            </p:spPr>
          </p:pic>
          <p:pic>
            <p:nvPicPr>
              <p:cNvPr id="6" name="图片 5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63173" y="1966808"/>
                <a:ext cx="5057143" cy="4384057"/>
              </a:xfrm>
              <a:prstGeom prst="rect">
                <a:avLst/>
              </a:prstGeom>
            </p:spPr>
          </p:pic>
        </p:grpSp>
        <p:sp>
          <p:nvSpPr>
            <p:cNvPr id="8" name="矩形 7"/>
            <p:cNvSpPr/>
            <p:nvPr/>
          </p:nvSpPr>
          <p:spPr>
            <a:xfrm>
              <a:off x="2574332" y="2322135"/>
              <a:ext cx="389850" cy="64633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CN" sz="36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endParaRPr lang="zh-CN" altLang="en-US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7722178" y="2322135"/>
              <a:ext cx="415499" cy="64633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CN" sz="36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b</a:t>
              </a:r>
              <a:endParaRPr lang="zh-CN" altLang="en-US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74473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标题 4"/>
          <p:cNvSpPr txBox="1">
            <a:spLocks/>
          </p:cNvSpPr>
          <p:nvPr/>
        </p:nvSpPr>
        <p:spPr>
          <a:xfrm>
            <a:off x="1803841" y="267147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控制煤层气产量的因素</a:t>
            </a:r>
            <a:endParaRPr lang="zh-CN" altLang="en-US" dirty="0"/>
          </a:p>
        </p:txBody>
      </p:sp>
      <p:sp>
        <p:nvSpPr>
          <p:cNvPr id="25" name="内容占位符 2"/>
          <p:cNvSpPr>
            <a:spLocks noGrp="1"/>
          </p:cNvSpPr>
          <p:nvPr>
            <p:ph idx="1"/>
          </p:nvPr>
        </p:nvSpPr>
        <p:spPr>
          <a:xfrm>
            <a:off x="281564" y="1359826"/>
            <a:ext cx="2695241" cy="2643462"/>
          </a:xfrm>
        </p:spPr>
        <p:txBody>
          <a:bodyPr>
            <a:normAutofit/>
          </a:bodyPr>
          <a:lstStyle/>
          <a:p>
            <a:pPr marL="0" indent="0">
              <a:lnSpc>
                <a:spcPct val="200000"/>
              </a:lnSpc>
              <a:buNone/>
            </a:pPr>
            <a:r>
              <a:rPr lang="zh-CN" altLang="en-US" sz="28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地质因素</a:t>
            </a:r>
            <a:r>
              <a:rPr lang="en-US" altLang="zh-CN" sz="28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——</a:t>
            </a:r>
          </a:p>
          <a:p>
            <a:pPr marL="0" indent="0">
              <a:buNone/>
            </a:pPr>
            <a:r>
              <a:rPr lang="zh-CN" altLang="en-US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煤层倾角</a:t>
            </a:r>
            <a:endParaRPr lang="en-US" altLang="zh-CN" sz="24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buNone/>
            </a:pPr>
            <a:endParaRPr lang="zh-CN" altLang="en-US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01"/>
          <a:stretch/>
        </p:blipFill>
        <p:spPr>
          <a:xfrm>
            <a:off x="3013752" y="1079686"/>
            <a:ext cx="4350327" cy="294590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02"/>
          <a:stretch/>
        </p:blipFill>
        <p:spPr>
          <a:xfrm>
            <a:off x="7364079" y="1079686"/>
            <a:ext cx="4488873" cy="2923602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3752" y="4025590"/>
            <a:ext cx="4387273" cy="318135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6355966" y="1128994"/>
            <a:ext cx="71525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A</a:t>
            </a:r>
            <a:r>
              <a:rPr lang="zh-CN" altLang="en-US" sz="2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区</a:t>
            </a:r>
            <a:endParaRPr lang="zh-CN" alt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10926610" y="1128994"/>
            <a:ext cx="71525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B</a:t>
            </a:r>
            <a:r>
              <a:rPr lang="zh-CN" altLang="en-US" sz="2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区</a:t>
            </a:r>
            <a:endParaRPr lang="zh-CN" alt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6462405" y="4459491"/>
            <a:ext cx="71525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C</a:t>
            </a:r>
            <a:r>
              <a:rPr lang="zh-CN" altLang="en-US" sz="2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区</a:t>
            </a:r>
            <a:endParaRPr lang="zh-CN" alt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8865799" y="4305051"/>
            <a:ext cx="1516235" cy="492443"/>
            <a:chOff x="8865799" y="4305051"/>
            <a:chExt cx="1516235" cy="492443"/>
          </a:xfrm>
        </p:grpSpPr>
        <p:sp>
          <p:nvSpPr>
            <p:cNvPr id="29" name="菱形 28"/>
            <p:cNvSpPr/>
            <p:nvPr/>
          </p:nvSpPr>
          <p:spPr>
            <a:xfrm>
              <a:off x="8865799" y="4425874"/>
              <a:ext cx="256479" cy="262524"/>
            </a:xfrm>
            <a:prstGeom prst="diamond">
              <a:avLst/>
            </a:prstGeom>
            <a:solidFill>
              <a:srgbClr val="070793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矩形 29"/>
            <p:cNvSpPr/>
            <p:nvPr/>
          </p:nvSpPr>
          <p:spPr>
            <a:xfrm>
              <a:off x="9447162" y="4305051"/>
              <a:ext cx="934872" cy="492443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CN" sz="2600" b="1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2# </a:t>
              </a:r>
              <a:r>
                <a:rPr lang="zh-CN" altLang="en-US" sz="260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黑体" panose="02010609060101010101" pitchFamily="49" charset="-122"/>
                  <a:ea typeface="黑体" panose="02010609060101010101" pitchFamily="49" charset="-122"/>
                  <a:cs typeface="Times New Roman" panose="02020603050405020304" pitchFamily="18" charset="0"/>
                </a:rPr>
                <a:t>煤</a:t>
              </a:r>
              <a:endParaRPr lang="zh-CN" altLang="en-US" sz="260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8865799" y="5112981"/>
            <a:ext cx="1516235" cy="492443"/>
            <a:chOff x="8865799" y="5112981"/>
            <a:chExt cx="1516235" cy="492443"/>
          </a:xfrm>
        </p:grpSpPr>
        <p:sp>
          <p:nvSpPr>
            <p:cNvPr id="32" name="十字形 31"/>
            <p:cNvSpPr/>
            <p:nvPr/>
          </p:nvSpPr>
          <p:spPr>
            <a:xfrm>
              <a:off x="8865799" y="5207620"/>
              <a:ext cx="334537" cy="301082"/>
            </a:xfrm>
            <a:prstGeom prst="plus">
              <a:avLst>
                <a:gd name="adj" fmla="val 43919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矩形 32"/>
            <p:cNvSpPr/>
            <p:nvPr/>
          </p:nvSpPr>
          <p:spPr>
            <a:xfrm>
              <a:off x="9447162" y="5112981"/>
              <a:ext cx="934872" cy="492443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CN" sz="2600" b="1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8# </a:t>
              </a:r>
              <a:r>
                <a:rPr lang="zh-CN" altLang="en-US" sz="260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黑体" panose="02010609060101010101" pitchFamily="49" charset="-122"/>
                  <a:ea typeface="黑体" panose="02010609060101010101" pitchFamily="49" charset="-122"/>
                  <a:cs typeface="Times New Roman" panose="02020603050405020304" pitchFamily="18" charset="0"/>
                </a:rPr>
                <a:t>煤</a:t>
              </a:r>
              <a:endParaRPr lang="zh-CN" altLang="en-US" sz="260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34" name="矩形 33"/>
          <p:cNvSpPr/>
          <p:nvPr/>
        </p:nvSpPr>
        <p:spPr>
          <a:xfrm>
            <a:off x="9974632" y="4457451"/>
            <a:ext cx="184730" cy="49244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endParaRPr lang="zh-CN" altLang="en-US" sz="26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4351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4"/>
          <p:cNvSpPr txBox="1">
            <a:spLocks/>
          </p:cNvSpPr>
          <p:nvPr/>
        </p:nvSpPr>
        <p:spPr>
          <a:xfrm>
            <a:off x="1803841" y="267147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控制煤层气产量的因素</a:t>
            </a:r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1350451" y="1171506"/>
            <a:ext cx="331372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地质因素</a:t>
            </a:r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——</a:t>
            </a:r>
            <a:r>
              <a:rPr lang="zh-CN" altLang="en-US" sz="2400" dirty="0" smtClean="0">
                <a:latin typeface="Times New Roman" panose="02020603050405020304" pitchFamily="18" charset="0"/>
                <a:ea typeface="黑体" panose="02010609060101010101" pitchFamily="49" charset="-122"/>
              </a:rPr>
              <a:t>煤层埋深</a:t>
            </a:r>
            <a:endParaRPr lang="en-US" altLang="zh-CN" sz="2400" dirty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3841" y="2452396"/>
            <a:ext cx="4294909" cy="318135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9684" y="2452396"/>
            <a:ext cx="4405745" cy="3181350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5106329" y="2511198"/>
            <a:ext cx="71525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A</a:t>
            </a:r>
            <a:r>
              <a:rPr lang="zh-CN" altLang="en-US" sz="2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区</a:t>
            </a:r>
            <a:endParaRPr lang="zh-CN" alt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9734415" y="2511198"/>
            <a:ext cx="71525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C</a:t>
            </a:r>
            <a:r>
              <a:rPr lang="zh-CN" altLang="en-US" sz="2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区</a:t>
            </a:r>
            <a:endParaRPr lang="zh-CN" alt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4095495" y="5792328"/>
            <a:ext cx="1516235" cy="492443"/>
            <a:chOff x="8865799" y="4305051"/>
            <a:chExt cx="1516235" cy="492443"/>
          </a:xfrm>
        </p:grpSpPr>
        <p:sp>
          <p:nvSpPr>
            <p:cNvPr id="17" name="菱形 16"/>
            <p:cNvSpPr/>
            <p:nvPr/>
          </p:nvSpPr>
          <p:spPr>
            <a:xfrm>
              <a:off x="8865799" y="4425874"/>
              <a:ext cx="256479" cy="262524"/>
            </a:xfrm>
            <a:prstGeom prst="diamond">
              <a:avLst/>
            </a:prstGeom>
            <a:solidFill>
              <a:srgbClr val="070793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矩形 17"/>
            <p:cNvSpPr/>
            <p:nvPr/>
          </p:nvSpPr>
          <p:spPr>
            <a:xfrm>
              <a:off x="9447162" y="4305051"/>
              <a:ext cx="934872" cy="492443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CN" sz="2600" b="1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2# </a:t>
              </a:r>
              <a:r>
                <a:rPr lang="zh-CN" altLang="en-US" sz="260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黑体" panose="02010609060101010101" pitchFamily="49" charset="-122"/>
                  <a:ea typeface="黑体" panose="02010609060101010101" pitchFamily="49" charset="-122"/>
                  <a:cs typeface="Times New Roman" panose="02020603050405020304" pitchFamily="18" charset="0"/>
                </a:rPr>
                <a:t>煤</a:t>
              </a:r>
              <a:endParaRPr lang="zh-CN" altLang="en-US" sz="260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6662426" y="5792328"/>
            <a:ext cx="1516235" cy="492443"/>
            <a:chOff x="8865799" y="5112981"/>
            <a:chExt cx="1516235" cy="492443"/>
          </a:xfrm>
        </p:grpSpPr>
        <p:sp>
          <p:nvSpPr>
            <p:cNvPr id="20" name="十字形 19"/>
            <p:cNvSpPr/>
            <p:nvPr/>
          </p:nvSpPr>
          <p:spPr>
            <a:xfrm>
              <a:off x="8865799" y="5207620"/>
              <a:ext cx="334537" cy="301082"/>
            </a:xfrm>
            <a:prstGeom prst="plus">
              <a:avLst>
                <a:gd name="adj" fmla="val 43919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 20"/>
            <p:cNvSpPr/>
            <p:nvPr/>
          </p:nvSpPr>
          <p:spPr>
            <a:xfrm>
              <a:off x="9447162" y="5112981"/>
              <a:ext cx="934872" cy="492443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CN" sz="2600" b="1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8# </a:t>
              </a:r>
              <a:r>
                <a:rPr lang="zh-CN" altLang="en-US" sz="260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黑体" panose="02010609060101010101" pitchFamily="49" charset="-122"/>
                  <a:ea typeface="黑体" panose="02010609060101010101" pitchFamily="49" charset="-122"/>
                  <a:cs typeface="Times New Roman" panose="02020603050405020304" pitchFamily="18" charset="0"/>
                </a:rPr>
                <a:t>煤</a:t>
              </a:r>
              <a:endParaRPr lang="zh-CN" altLang="en-US" sz="260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7070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43549" y="1631167"/>
                <a:ext cx="4321326" cy="4391845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zh-CN" altLang="en-US" sz="28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地质因素</a:t>
                </a:r>
                <a:r>
                  <a:rPr lang="en-US" altLang="zh-CN" sz="2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——</a:t>
                </a:r>
                <a:r>
                  <a:rPr lang="zh-CN" altLang="en-US" sz="2400" dirty="0" smtClean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煤厚和含气量</a:t>
                </a:r>
                <a:endParaRPr lang="en-US" altLang="zh-CN" sz="2400" dirty="0" smtClean="0">
                  <a:latin typeface="Times New Roman" panose="02020603050405020304" pitchFamily="18" charset="0"/>
                  <a:ea typeface="黑体" panose="02010609060101010101" pitchFamily="49" charset="-122"/>
                </a:endParaRPr>
              </a:p>
              <a:p>
                <a:pPr marL="0" indent="0" hangingPunct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>
                        <a:latin typeface="Cambria Math" panose="02040503050406030204" pitchFamily="18" charset="0"/>
                      </a:rPr>
                      <m:t>W</m:t>
                    </m:r>
                    <m:r>
                      <a:rPr lang="en-US" altLang="zh-CN" sz="240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z="2400">
                        <a:latin typeface="Cambria Math" panose="02040503050406030204" pitchFamily="18" charset="0"/>
                      </a:rPr>
                      <m:t>A</m:t>
                    </m:r>
                    <m:sSub>
                      <m:sSub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altLang="zh-CN" sz="2400">
                        <a:latin typeface="Cambria Math" panose="02040503050406030204" pitchFamily="18" charset="0"/>
                      </a:rPr>
                      <m:t>B</m:t>
                    </m:r>
                    <m:sSub>
                      <m:sSub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8</m:t>
                        </m:r>
                      </m:sub>
                    </m:sSub>
                  </m:oMath>
                </a14:m>
                <a:r>
                  <a:rPr lang="en-US" altLang="zh-CN" sz="2400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       </a:t>
                </a:r>
                <a:r>
                  <a:rPr lang="en-US" altLang="zh-CN" sz="2400" dirty="0" smtClean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  </a:t>
                </a:r>
              </a:p>
              <a:p>
                <a:pPr marL="0" indent="0" hangingPunct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altLang="zh-CN" sz="240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z="2400">
                        <a:latin typeface="Cambria Math" panose="02040503050406030204" pitchFamily="18" charset="0"/>
                      </a:rPr>
                      <m:t>exp</m:t>
                    </m:r>
                    <m:r>
                      <a:rPr lang="en-US" altLang="zh-CN" sz="2400"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8</m:t>
                            </m:r>
                          </m:sub>
                        </m:sSub>
                      </m:den>
                    </m:f>
                    <m:r>
                      <a:rPr lang="en-US" altLang="zh-CN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400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 </a:t>
                </a:r>
                <a:endParaRPr lang="en-US" altLang="zh-CN" sz="2400" dirty="0" smtClean="0">
                  <a:latin typeface="Times New Roman" panose="02020603050405020304" pitchFamily="18" charset="0"/>
                  <a:ea typeface="黑体" panose="02010609060101010101" pitchFamily="49" charset="-122"/>
                </a:endParaRPr>
              </a:p>
              <a:p>
                <a:pPr marL="0" indent="0" hangingPunct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 altLang="zh-CN" sz="240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z="2400">
                        <a:latin typeface="Cambria Math" panose="02040503050406030204" pitchFamily="18" charset="0"/>
                      </a:rPr>
                      <m:t>exp</m:t>
                    </m:r>
                    <m:r>
                      <a:rPr lang="en-US" altLang="zh-CN" sz="2400"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8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8</m:t>
                            </m:r>
                          </m:sub>
                        </m:sSub>
                      </m:den>
                    </m:f>
                    <m:r>
                      <a:rPr lang="en-US" altLang="zh-CN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400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 </a:t>
                </a:r>
                <a:endParaRPr lang="en-US" altLang="zh-CN" sz="2400" dirty="0" smtClean="0">
                  <a:latin typeface="Times New Roman" panose="02020603050405020304" pitchFamily="18" charset="0"/>
                  <a:ea typeface="黑体" panose="02010609060101010101" pitchFamily="49" charset="-122"/>
                </a:endParaRPr>
              </a:p>
              <a:p>
                <a:pPr marL="0" indent="0" hangingPunct="0">
                  <a:buNone/>
                </a:pPr>
                <a:r>
                  <a:rPr lang="zh-CN" altLang="zh-CN" sz="2400" dirty="0" smtClean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公式</a:t>
                </a:r>
                <a:r>
                  <a:rPr lang="zh-CN" altLang="zh-CN" sz="2400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中，</a:t>
                </a:r>
                <a:r>
                  <a:rPr lang="en-US" altLang="zh-CN" sz="2400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W</a:t>
                </a:r>
                <a:r>
                  <a:rPr lang="zh-CN" altLang="zh-CN" sz="2400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为总资源量，</a:t>
                </a:r>
                <a:r>
                  <a:rPr lang="en-US" altLang="zh-CN" sz="2400" dirty="0" err="1">
                    <a:latin typeface="Times New Roman" panose="02020603050405020304" pitchFamily="18" charset="0"/>
                    <a:ea typeface="黑体" panose="02010609060101010101" pitchFamily="49" charset="-122"/>
                  </a:rPr>
                  <a:t>W</a:t>
                </a:r>
                <a:r>
                  <a:rPr lang="en-US" altLang="zh-CN" sz="2400" baseline="-25000" dirty="0" err="1">
                    <a:latin typeface="Times New Roman" panose="02020603050405020304" pitchFamily="18" charset="0"/>
                    <a:ea typeface="黑体" panose="02010609060101010101" pitchFamily="49" charset="-122"/>
                  </a:rPr>
                  <a:t>2</a:t>
                </a:r>
                <a:r>
                  <a:rPr lang="zh-CN" altLang="zh-CN" sz="2400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和</a:t>
                </a:r>
                <a:r>
                  <a:rPr lang="en-US" altLang="zh-CN" sz="2400" dirty="0" err="1">
                    <a:latin typeface="Times New Roman" panose="02020603050405020304" pitchFamily="18" charset="0"/>
                    <a:ea typeface="黑体" panose="02010609060101010101" pitchFamily="49" charset="-122"/>
                  </a:rPr>
                  <a:t>W</a:t>
                </a:r>
                <a:r>
                  <a:rPr lang="en-US" altLang="zh-CN" sz="2400" baseline="-25000" dirty="0" err="1">
                    <a:latin typeface="Times New Roman" panose="02020603050405020304" pitchFamily="18" charset="0"/>
                    <a:ea typeface="黑体" panose="02010609060101010101" pitchFamily="49" charset="-122"/>
                  </a:rPr>
                  <a:t>8</a:t>
                </a:r>
                <a:r>
                  <a:rPr lang="zh-CN" altLang="zh-CN" sz="2400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分别为</a:t>
                </a:r>
                <a:r>
                  <a:rPr lang="en-US" altLang="zh-CN" sz="2400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2</a:t>
                </a:r>
                <a:r>
                  <a:rPr lang="en-US" altLang="zh-CN" sz="2400" baseline="30000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#</a:t>
                </a:r>
                <a:r>
                  <a:rPr lang="zh-CN" altLang="zh-CN" sz="2400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煤层、</a:t>
                </a:r>
                <a:r>
                  <a:rPr lang="en-US" altLang="zh-CN" sz="2400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8</a:t>
                </a:r>
                <a:r>
                  <a:rPr lang="en-US" altLang="zh-CN" sz="2400" baseline="30000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#</a:t>
                </a:r>
                <a:r>
                  <a:rPr lang="zh-CN" altLang="zh-CN" sz="2400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煤层的资源量，单位</a:t>
                </a:r>
                <a:r>
                  <a:rPr lang="en-US" altLang="zh-CN" sz="2400" dirty="0" err="1">
                    <a:latin typeface="Times New Roman" panose="02020603050405020304" pitchFamily="18" charset="0"/>
                    <a:ea typeface="黑体" panose="02010609060101010101" pitchFamily="49" charset="-122"/>
                  </a:rPr>
                  <a:t>m</a:t>
                </a:r>
                <a:r>
                  <a:rPr lang="en-US" altLang="zh-CN" sz="2400" baseline="30000" dirty="0" err="1">
                    <a:latin typeface="Times New Roman" panose="02020603050405020304" pitchFamily="18" charset="0"/>
                    <a:ea typeface="黑体" panose="02010609060101010101" pitchFamily="49" charset="-122"/>
                  </a:rPr>
                  <a:t>3</a:t>
                </a:r>
                <a:r>
                  <a:rPr lang="zh-CN" altLang="zh-CN" sz="2400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；</a:t>
                </a:r>
                <a:r>
                  <a:rPr lang="en-US" altLang="zh-CN" sz="2400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A</a:t>
                </a:r>
                <a:r>
                  <a:rPr lang="zh-CN" altLang="zh-CN" sz="2400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和</a:t>
                </a:r>
                <a:r>
                  <a:rPr lang="en-US" altLang="zh-CN" sz="2400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B</a:t>
                </a:r>
                <a:r>
                  <a:rPr lang="zh-CN" altLang="zh-CN" sz="2400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分别为</a:t>
                </a:r>
                <a:r>
                  <a:rPr lang="en-US" altLang="zh-CN" sz="2400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2</a:t>
                </a:r>
                <a:r>
                  <a:rPr lang="en-US" altLang="zh-CN" sz="2400" baseline="30000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#</a:t>
                </a:r>
                <a:r>
                  <a:rPr lang="zh-CN" altLang="zh-CN" sz="2400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煤和</a:t>
                </a:r>
                <a:r>
                  <a:rPr lang="en-US" altLang="zh-CN" sz="2400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8</a:t>
                </a:r>
                <a:r>
                  <a:rPr lang="en-US" altLang="zh-CN" sz="2400" baseline="30000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#</a:t>
                </a:r>
                <a:r>
                  <a:rPr lang="zh-CN" altLang="zh-CN" sz="2400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煤资源量的权重；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zh-CN" sz="2400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8</m:t>
                        </m:r>
                      </m:sub>
                    </m:sSub>
                  </m:oMath>
                </a14:m>
                <a:r>
                  <a:rPr lang="zh-CN" altLang="zh-CN" sz="2400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分别为</a:t>
                </a:r>
                <a:r>
                  <a:rPr lang="en-US" altLang="zh-CN" sz="2400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2</a:t>
                </a:r>
                <a:r>
                  <a:rPr lang="en-US" altLang="zh-CN" sz="2400" baseline="30000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#</a:t>
                </a:r>
                <a:r>
                  <a:rPr lang="zh-CN" altLang="zh-CN" sz="2400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煤和</a:t>
                </a:r>
                <a:r>
                  <a:rPr lang="en-US" altLang="zh-CN" sz="2400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8</a:t>
                </a:r>
                <a:r>
                  <a:rPr lang="en-US" altLang="zh-CN" sz="2400" baseline="30000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#</a:t>
                </a:r>
                <a:r>
                  <a:rPr lang="zh-CN" altLang="zh-CN" sz="2400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煤与产气量的相关度。</a:t>
                </a:r>
              </a:p>
              <a:p>
                <a:pPr marL="0" indent="0">
                  <a:buNone/>
                </a:pPr>
                <a:endParaRPr lang="zh-CN" altLang="en-US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43549" y="1631167"/>
                <a:ext cx="4321326" cy="4391845"/>
              </a:xfrm>
              <a:blipFill rotWithShape="0">
                <a:blip r:embed="rId2"/>
                <a:stretch>
                  <a:fillRect l="-2962" t="-26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5510" y="1631166"/>
            <a:ext cx="7108711" cy="4391845"/>
          </a:xfrm>
          <a:prstGeom prst="rect">
            <a:avLst/>
          </a:prstGeom>
        </p:spPr>
      </p:pic>
      <p:sp>
        <p:nvSpPr>
          <p:cNvPr id="6" name="标题 4"/>
          <p:cNvSpPr txBox="1">
            <a:spLocks/>
          </p:cNvSpPr>
          <p:nvPr/>
        </p:nvSpPr>
        <p:spPr>
          <a:xfrm>
            <a:off x="1803841" y="267147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控制煤层气产量的因素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42416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1460620" y="1467272"/>
            <a:ext cx="331372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地质因素</a:t>
            </a:r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——</a:t>
            </a:r>
            <a:r>
              <a:rPr lang="zh-CN" altLang="en-US" sz="2400" dirty="0" smtClean="0">
                <a:latin typeface="Times New Roman" panose="02020603050405020304" pitchFamily="18" charset="0"/>
                <a:ea typeface="黑体" panose="02010609060101010101" pitchFamily="49" charset="-122"/>
              </a:rPr>
              <a:t>煤层厚度</a:t>
            </a:r>
            <a:endParaRPr lang="en-US" altLang="zh-CN" sz="2400" dirty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12" name="标题 4"/>
          <p:cNvSpPr txBox="1">
            <a:spLocks/>
          </p:cNvSpPr>
          <p:nvPr/>
        </p:nvSpPr>
        <p:spPr>
          <a:xfrm>
            <a:off x="1803841" y="267147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控制煤层气产量的因素</a:t>
            </a:r>
            <a:endParaRPr lang="zh-CN" altLang="en-US" dirty="0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6053" y="2511198"/>
            <a:ext cx="4387273" cy="309562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7180" y="2511214"/>
            <a:ext cx="4488873" cy="3190875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10000269" y="2565635"/>
            <a:ext cx="71525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C</a:t>
            </a:r>
            <a:r>
              <a:rPr lang="zh-CN" altLang="en-US" sz="2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区</a:t>
            </a:r>
            <a:endParaRPr lang="zh-CN" alt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5544425" y="2565635"/>
            <a:ext cx="71525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B</a:t>
            </a:r>
            <a:r>
              <a:rPr lang="zh-CN" altLang="en-US" sz="2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区</a:t>
            </a:r>
            <a:endParaRPr lang="zh-CN" alt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4095495" y="5792328"/>
            <a:ext cx="1516235" cy="492443"/>
            <a:chOff x="8865799" y="4305051"/>
            <a:chExt cx="1516235" cy="492443"/>
          </a:xfrm>
        </p:grpSpPr>
        <p:sp>
          <p:nvSpPr>
            <p:cNvPr id="19" name="菱形 18"/>
            <p:cNvSpPr/>
            <p:nvPr/>
          </p:nvSpPr>
          <p:spPr>
            <a:xfrm>
              <a:off x="8865799" y="4425874"/>
              <a:ext cx="256479" cy="262524"/>
            </a:xfrm>
            <a:prstGeom prst="diamond">
              <a:avLst/>
            </a:prstGeom>
            <a:solidFill>
              <a:srgbClr val="070793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矩形 19"/>
            <p:cNvSpPr/>
            <p:nvPr/>
          </p:nvSpPr>
          <p:spPr>
            <a:xfrm>
              <a:off x="9447162" y="4305051"/>
              <a:ext cx="934872" cy="492443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CN" sz="2600" b="1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2# </a:t>
              </a:r>
              <a:r>
                <a:rPr lang="zh-CN" altLang="en-US" sz="260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黑体" panose="02010609060101010101" pitchFamily="49" charset="-122"/>
                  <a:ea typeface="黑体" panose="02010609060101010101" pitchFamily="49" charset="-122"/>
                  <a:cs typeface="Times New Roman" panose="02020603050405020304" pitchFamily="18" charset="0"/>
                </a:rPr>
                <a:t>煤</a:t>
              </a:r>
              <a:endParaRPr lang="zh-CN" altLang="en-US" sz="260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6662426" y="5792328"/>
            <a:ext cx="1516235" cy="492443"/>
            <a:chOff x="8865799" y="5112981"/>
            <a:chExt cx="1516235" cy="492443"/>
          </a:xfrm>
        </p:grpSpPr>
        <p:sp>
          <p:nvSpPr>
            <p:cNvPr id="22" name="十字形 21"/>
            <p:cNvSpPr/>
            <p:nvPr/>
          </p:nvSpPr>
          <p:spPr>
            <a:xfrm>
              <a:off x="8865799" y="5207620"/>
              <a:ext cx="334537" cy="301082"/>
            </a:xfrm>
            <a:prstGeom prst="plus">
              <a:avLst>
                <a:gd name="adj" fmla="val 43919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矩形 22"/>
            <p:cNvSpPr/>
            <p:nvPr/>
          </p:nvSpPr>
          <p:spPr>
            <a:xfrm>
              <a:off x="9447162" y="5112981"/>
              <a:ext cx="934872" cy="492443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CN" sz="2600" b="1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8# </a:t>
              </a:r>
              <a:r>
                <a:rPr lang="zh-CN" altLang="en-US" sz="260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黑体" panose="02010609060101010101" pitchFamily="49" charset="-122"/>
                  <a:ea typeface="黑体" panose="02010609060101010101" pitchFamily="49" charset="-122"/>
                  <a:cs typeface="Times New Roman" panose="02020603050405020304" pitchFamily="18" charset="0"/>
                </a:rPr>
                <a:t>煤</a:t>
              </a:r>
              <a:endParaRPr lang="zh-CN" altLang="en-US" sz="260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0495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709582" y="1151262"/>
            <a:ext cx="9452788" cy="453962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28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压裂因素</a:t>
            </a:r>
            <a:r>
              <a:rPr lang="en-US" altLang="zh-CN" sz="2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——</a:t>
            </a:r>
            <a:r>
              <a:rPr lang="zh-CN" altLang="zh-CN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加</a:t>
            </a:r>
            <a:r>
              <a:rPr lang="zh-CN" altLang="zh-CN" sz="2400" dirty="0">
                <a:latin typeface="黑体" panose="02010609060101010101" pitchFamily="49" charset="-122"/>
                <a:ea typeface="黑体" panose="02010609060101010101" pitchFamily="49" charset="-122"/>
              </a:rPr>
              <a:t>沙量和用液量</a:t>
            </a:r>
          </a:p>
          <a:p>
            <a:pPr marL="0" indent="0">
              <a:buNone/>
            </a:pPr>
            <a:endParaRPr lang="zh-CN" altLang="en-US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0" name="标题 4"/>
          <p:cNvSpPr txBox="1">
            <a:spLocks/>
          </p:cNvSpPr>
          <p:nvPr/>
        </p:nvSpPr>
        <p:spPr>
          <a:xfrm>
            <a:off x="1803841" y="267147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控制煤层气产量的因素</a:t>
            </a:r>
            <a:endParaRPr lang="zh-CN" altLang="en-US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0771" y="2432152"/>
            <a:ext cx="4387273" cy="319087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1898" y="2432152"/>
            <a:ext cx="4488873" cy="3190875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5081716" y="2498254"/>
            <a:ext cx="71525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B</a:t>
            </a:r>
            <a:r>
              <a:rPr lang="zh-CN" altLang="en-US" sz="2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区</a:t>
            </a:r>
            <a:endParaRPr lang="zh-CN" alt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9581378" y="2498253"/>
            <a:ext cx="679993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E</a:t>
            </a:r>
            <a:r>
              <a:rPr lang="zh-CN" altLang="en-US" sz="2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区</a:t>
            </a:r>
            <a:endParaRPr lang="zh-CN" alt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4095495" y="5792328"/>
            <a:ext cx="1516235" cy="492443"/>
            <a:chOff x="8865799" y="4305051"/>
            <a:chExt cx="1516235" cy="492443"/>
          </a:xfrm>
        </p:grpSpPr>
        <p:sp>
          <p:nvSpPr>
            <p:cNvPr id="18" name="菱形 17"/>
            <p:cNvSpPr/>
            <p:nvPr/>
          </p:nvSpPr>
          <p:spPr>
            <a:xfrm>
              <a:off x="8865799" y="4425874"/>
              <a:ext cx="256479" cy="262524"/>
            </a:xfrm>
            <a:prstGeom prst="diamond">
              <a:avLst/>
            </a:prstGeom>
            <a:solidFill>
              <a:srgbClr val="070793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矩形 18"/>
            <p:cNvSpPr/>
            <p:nvPr/>
          </p:nvSpPr>
          <p:spPr>
            <a:xfrm>
              <a:off x="9447162" y="4305051"/>
              <a:ext cx="934872" cy="492443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CN" sz="2600" b="1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2# </a:t>
              </a:r>
              <a:r>
                <a:rPr lang="zh-CN" altLang="en-US" sz="260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黑体" panose="02010609060101010101" pitchFamily="49" charset="-122"/>
                  <a:ea typeface="黑体" panose="02010609060101010101" pitchFamily="49" charset="-122"/>
                  <a:cs typeface="Times New Roman" panose="02020603050405020304" pitchFamily="18" charset="0"/>
                </a:rPr>
                <a:t>煤</a:t>
              </a:r>
              <a:endParaRPr lang="zh-CN" altLang="en-US" sz="260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6662426" y="5792328"/>
            <a:ext cx="1516235" cy="492443"/>
            <a:chOff x="8865799" y="5112981"/>
            <a:chExt cx="1516235" cy="492443"/>
          </a:xfrm>
        </p:grpSpPr>
        <p:sp>
          <p:nvSpPr>
            <p:cNvPr id="21" name="十字形 20"/>
            <p:cNvSpPr/>
            <p:nvPr/>
          </p:nvSpPr>
          <p:spPr>
            <a:xfrm>
              <a:off x="8865799" y="5207620"/>
              <a:ext cx="334537" cy="301082"/>
            </a:xfrm>
            <a:prstGeom prst="plus">
              <a:avLst>
                <a:gd name="adj" fmla="val 43919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矩形 21"/>
            <p:cNvSpPr/>
            <p:nvPr/>
          </p:nvSpPr>
          <p:spPr>
            <a:xfrm>
              <a:off x="9447162" y="5112981"/>
              <a:ext cx="934872" cy="492443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CN" sz="2600" b="1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8# </a:t>
              </a:r>
              <a:r>
                <a:rPr lang="zh-CN" altLang="en-US" sz="260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黑体" panose="02010609060101010101" pitchFamily="49" charset="-122"/>
                  <a:ea typeface="黑体" panose="02010609060101010101" pitchFamily="49" charset="-122"/>
                  <a:cs typeface="Times New Roman" panose="02020603050405020304" pitchFamily="18" charset="0"/>
                </a:rPr>
                <a:t>煤</a:t>
              </a:r>
              <a:endParaRPr lang="zh-CN" altLang="en-US" sz="260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21291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66947" y="2263923"/>
            <a:ext cx="1992432" cy="431963"/>
          </a:xfrm>
        </p:spPr>
        <p:txBody>
          <a:bodyPr>
            <a:normAutofit lnSpcReduction="10000"/>
          </a:bodyPr>
          <a:lstStyle/>
          <a:p>
            <a:pPr marL="0" lvl="2" indent="0">
              <a:buNone/>
            </a:pPr>
            <a:r>
              <a:rPr lang="en-US" altLang="zh-CN" sz="2400" dirty="0" err="1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Pb</a:t>
            </a:r>
            <a:r>
              <a:rPr lang="en-US" altLang="zh-CN" sz="24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-Ps</a:t>
            </a:r>
            <a:r>
              <a:rPr lang="zh-CN" altLang="zh-CN" sz="2400" dirty="0">
                <a:latin typeface="黑体" panose="02010609060101010101" pitchFamily="49" charset="-122"/>
                <a:ea typeface="黑体" panose="02010609060101010101" pitchFamily="49" charset="-122"/>
              </a:rPr>
              <a:t>和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Ps-</a:t>
            </a:r>
            <a:r>
              <a:rPr lang="en-US" altLang="zh-CN" sz="24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Pd</a:t>
            </a:r>
            <a:endParaRPr lang="zh-CN" altLang="zh-CN" sz="24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12" name="内容占位符 2"/>
          <p:cNvSpPr txBox="1">
            <a:spLocks/>
          </p:cNvSpPr>
          <p:nvPr/>
        </p:nvSpPr>
        <p:spPr>
          <a:xfrm>
            <a:off x="366946" y="1446567"/>
            <a:ext cx="9452788" cy="5231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zh-CN" altLang="en-US" sz="28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压裂因素</a:t>
            </a:r>
            <a:r>
              <a:rPr lang="en-US" altLang="zh-CN" sz="2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——</a:t>
            </a:r>
            <a:endParaRPr lang="zh-CN" altLang="en-US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6" name="标题 4"/>
          <p:cNvSpPr txBox="1">
            <a:spLocks/>
          </p:cNvSpPr>
          <p:nvPr/>
        </p:nvSpPr>
        <p:spPr>
          <a:xfrm>
            <a:off x="1803841" y="185155"/>
            <a:ext cx="8911687" cy="136288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控制煤层气产量的因素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8762" y="801864"/>
            <a:ext cx="4488873" cy="31813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2775" y="3676650"/>
            <a:ext cx="4350327" cy="318135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7635" y="3676650"/>
            <a:ext cx="4488873" cy="3181350"/>
          </a:xfrm>
          <a:prstGeom prst="rect">
            <a:avLst/>
          </a:prstGeom>
        </p:spPr>
      </p:pic>
      <p:grpSp>
        <p:nvGrpSpPr>
          <p:cNvPr id="17" name="组合 16"/>
          <p:cNvGrpSpPr/>
          <p:nvPr/>
        </p:nvGrpSpPr>
        <p:grpSpPr>
          <a:xfrm>
            <a:off x="8762556" y="1215708"/>
            <a:ext cx="1516235" cy="492443"/>
            <a:chOff x="8865799" y="4305051"/>
            <a:chExt cx="1516235" cy="492443"/>
          </a:xfrm>
        </p:grpSpPr>
        <p:sp>
          <p:nvSpPr>
            <p:cNvPr id="18" name="菱形 17"/>
            <p:cNvSpPr/>
            <p:nvPr/>
          </p:nvSpPr>
          <p:spPr>
            <a:xfrm>
              <a:off x="8865799" y="4425874"/>
              <a:ext cx="256479" cy="262524"/>
            </a:xfrm>
            <a:prstGeom prst="diamond">
              <a:avLst/>
            </a:prstGeom>
            <a:solidFill>
              <a:srgbClr val="070793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矩形 18"/>
            <p:cNvSpPr/>
            <p:nvPr/>
          </p:nvSpPr>
          <p:spPr>
            <a:xfrm>
              <a:off x="9447162" y="4305051"/>
              <a:ext cx="934872" cy="492443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CN" sz="2600" b="1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2# </a:t>
              </a:r>
              <a:r>
                <a:rPr lang="zh-CN" altLang="en-US" sz="260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黑体" panose="02010609060101010101" pitchFamily="49" charset="-122"/>
                  <a:ea typeface="黑体" panose="02010609060101010101" pitchFamily="49" charset="-122"/>
                  <a:cs typeface="Times New Roman" panose="02020603050405020304" pitchFamily="18" charset="0"/>
                </a:rPr>
                <a:t>煤</a:t>
              </a:r>
              <a:endParaRPr lang="zh-CN" altLang="en-US" sz="260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8762556" y="2250376"/>
            <a:ext cx="1516235" cy="492443"/>
            <a:chOff x="8865799" y="5112981"/>
            <a:chExt cx="1516235" cy="492443"/>
          </a:xfrm>
        </p:grpSpPr>
        <p:sp>
          <p:nvSpPr>
            <p:cNvPr id="21" name="十字形 20"/>
            <p:cNvSpPr/>
            <p:nvPr/>
          </p:nvSpPr>
          <p:spPr>
            <a:xfrm>
              <a:off x="8865799" y="5207620"/>
              <a:ext cx="334537" cy="301082"/>
            </a:xfrm>
            <a:prstGeom prst="plus">
              <a:avLst>
                <a:gd name="adj" fmla="val 43919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矩形 21"/>
            <p:cNvSpPr/>
            <p:nvPr/>
          </p:nvSpPr>
          <p:spPr>
            <a:xfrm>
              <a:off x="9447162" y="5112981"/>
              <a:ext cx="934872" cy="492443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CN" sz="2600" b="1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8# </a:t>
              </a:r>
              <a:r>
                <a:rPr lang="zh-CN" altLang="en-US" sz="260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黑体" panose="02010609060101010101" pitchFamily="49" charset="-122"/>
                  <a:ea typeface="黑体" panose="02010609060101010101" pitchFamily="49" charset="-122"/>
                  <a:cs typeface="Times New Roman" panose="02020603050405020304" pitchFamily="18" charset="0"/>
                </a:rPr>
                <a:t>煤</a:t>
              </a:r>
              <a:endParaRPr lang="zh-CN" altLang="en-US" sz="260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23" name="矩形 22"/>
          <p:cNvSpPr/>
          <p:nvPr/>
        </p:nvSpPr>
        <p:spPr>
          <a:xfrm>
            <a:off x="6673115" y="869472"/>
            <a:ext cx="71525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B</a:t>
            </a:r>
            <a:r>
              <a:rPr lang="zh-CN" altLang="en-US" sz="2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区</a:t>
            </a:r>
            <a:endParaRPr lang="zh-CN" alt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6812376" y="3752381"/>
            <a:ext cx="71525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A</a:t>
            </a:r>
            <a:r>
              <a:rPr lang="zh-CN" altLang="en-US" sz="2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区</a:t>
            </a:r>
            <a:endParaRPr lang="zh-CN" alt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11027236" y="3752381"/>
            <a:ext cx="71525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B</a:t>
            </a:r>
            <a:r>
              <a:rPr lang="zh-CN" altLang="en-US" sz="2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区</a:t>
            </a:r>
            <a:endParaRPr lang="zh-CN" alt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59589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1767735" y="612958"/>
            <a:ext cx="8911687" cy="1280890"/>
          </a:xfrm>
        </p:spPr>
        <p:txBody>
          <a:bodyPr>
            <a:normAutofit/>
          </a:bodyPr>
          <a:lstStyle/>
          <a:p>
            <a:pPr algn="ctr"/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区域概况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5" name="内容占位符 3"/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1856" y="1420671"/>
            <a:ext cx="8062060" cy="5335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133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2051824" y="1371600"/>
            <a:ext cx="9452788" cy="453962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28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排采因素</a:t>
            </a:r>
            <a:r>
              <a:rPr lang="en-US" altLang="zh-CN" sz="2800" dirty="0" smtClean="0">
                <a:latin typeface="宋体" panose="02010600030101010101" pitchFamily="2" charset="-122"/>
                <a:ea typeface="宋体" panose="02010600030101010101" pitchFamily="2" charset="-122"/>
              </a:rPr>
              <a:t>——</a:t>
            </a:r>
            <a:r>
              <a:rPr lang="zh-CN" altLang="en-US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平均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流压</a:t>
            </a:r>
          </a:p>
          <a:p>
            <a:pPr marL="0" indent="0">
              <a:buNone/>
            </a:pPr>
            <a:endParaRPr lang="en-US" altLang="zh-CN" sz="2800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aphicFrame>
        <p:nvGraphicFramePr>
          <p:cNvPr id="12" name="表格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7387437"/>
              </p:ext>
            </p:extLst>
          </p:nvPr>
        </p:nvGraphicFramePr>
        <p:xfrm>
          <a:off x="1812338" y="2464419"/>
          <a:ext cx="10077252" cy="30922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2043"/>
                <a:gridCol w="1657041"/>
                <a:gridCol w="1679542"/>
                <a:gridCol w="1679542"/>
                <a:gridCol w="1679542"/>
                <a:gridCol w="1679542"/>
              </a:tblGrid>
              <a:tr h="780586">
                <a:tc>
                  <a:txBody>
                    <a:bodyPr/>
                    <a:lstStyle/>
                    <a:p>
                      <a:r>
                        <a:rPr lang="zh-CN" altLang="en-US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             </a:t>
                      </a:r>
                      <a:r>
                        <a:rPr lang="zh-CN" altLang="en-US" sz="240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区块</a:t>
                      </a:r>
                      <a:endParaRPr lang="en-US" altLang="zh-CN" sz="2400" baseline="0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黑体" panose="02010609060101010101" pitchFamily="49" charset="-122"/>
                      </a:endParaRPr>
                    </a:p>
                    <a:p>
                      <a:endParaRPr lang="en-US" altLang="zh-CN" baseline="0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黑体" panose="02010609060101010101" pitchFamily="49" charset="-122"/>
                      </a:endParaRPr>
                    </a:p>
                    <a:p>
                      <a:r>
                        <a:rPr lang="zh-CN" altLang="en-US" sz="240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分界</a:t>
                      </a:r>
                      <a:endParaRPr lang="zh-CN" altLang="en-US" sz="24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黑体" panose="02010609060101010101" pitchFamily="49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A</a:t>
                      </a:r>
                      <a:endParaRPr lang="zh-CN" altLang="en-US" sz="24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B</a:t>
                      </a:r>
                      <a:endParaRPr lang="zh-CN" altLang="en-US" sz="2400" baseline="0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zh-CN" altLang="en-US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黑体" panose="02010609060101010101" pitchFamily="49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C</a:t>
                      </a:r>
                      <a:endParaRPr lang="zh-CN" altLang="en-US" sz="2400" baseline="0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zh-CN" altLang="en-US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黑体" panose="02010609060101010101" pitchFamily="49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D</a:t>
                      </a:r>
                      <a:endParaRPr lang="zh-CN" altLang="en-US" sz="2400" baseline="0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zh-CN" altLang="en-US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黑体" panose="02010609060101010101" pitchFamily="49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E</a:t>
                      </a:r>
                      <a:endParaRPr lang="zh-CN" altLang="en-US" sz="2400" baseline="0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zh-CN" altLang="en-US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黑体" panose="02010609060101010101" pitchFamily="49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</a:tr>
              <a:tr h="78555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构造</a:t>
                      </a:r>
                      <a:endParaRPr lang="zh-CN" altLang="en-US" sz="24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黑体" panose="02010609060101010101" pitchFamily="49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揉皱区（</a:t>
                      </a:r>
                      <a:r>
                        <a:rPr lang="en-US" altLang="zh-CN" sz="200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-</a:t>
                      </a:r>
                      <a:r>
                        <a:rPr lang="zh-CN" altLang="en-US" sz="200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）</a:t>
                      </a:r>
                      <a:endParaRPr lang="en-US" altLang="zh-CN" sz="2000" baseline="0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黑体" panose="02010609060101010101" pitchFamily="49" charset="-122"/>
                      </a:endParaRPr>
                    </a:p>
                    <a:p>
                      <a:pPr algn="ctr"/>
                      <a:r>
                        <a:rPr lang="zh-CN" altLang="en-US" sz="200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向斜区（</a:t>
                      </a:r>
                      <a:r>
                        <a:rPr lang="en-US" altLang="zh-CN" sz="200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+</a:t>
                      </a:r>
                      <a:r>
                        <a:rPr lang="zh-CN" altLang="en-US" sz="200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）</a:t>
                      </a:r>
                      <a:endParaRPr lang="zh-CN" altLang="en-US" sz="20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黑体" panose="02010609060101010101" pitchFamily="49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黑体" panose="02010609060101010101" pitchFamily="49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黑体" panose="02010609060101010101" pitchFamily="49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黑体" panose="02010609060101010101" pitchFamily="49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东翼（差）</a:t>
                      </a:r>
                      <a:endParaRPr lang="en-US" altLang="zh-CN" sz="2000" baseline="0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黑体" panose="02010609060101010101" pitchFamily="49" charset="-122"/>
                      </a:endParaRPr>
                    </a:p>
                    <a:p>
                      <a:pPr algn="ctr"/>
                      <a:r>
                        <a:rPr lang="zh-CN" altLang="en-US" sz="200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西翼（</a:t>
                      </a:r>
                      <a:r>
                        <a:rPr lang="en-US" altLang="zh-CN" sz="200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-</a:t>
                      </a:r>
                      <a:r>
                        <a:rPr lang="zh-CN" altLang="en-US" sz="200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）</a:t>
                      </a:r>
                      <a:endParaRPr lang="zh-CN" altLang="en-US" sz="20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黑体" panose="02010609060101010101" pitchFamily="49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</a:tr>
              <a:tr h="1209368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埋深</a:t>
                      </a:r>
                      <a:endParaRPr lang="zh-CN" altLang="en-US" sz="24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黑体" panose="02010609060101010101" pitchFamily="49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aseline="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680~720m</a:t>
                      </a:r>
                      <a:r>
                        <a:rPr lang="en-US" altLang="zh-CN" sz="200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(-)</a:t>
                      </a:r>
                    </a:p>
                    <a:p>
                      <a:pPr algn="ctr"/>
                      <a:r>
                        <a:rPr lang="en-US" altLang="zh-CN" sz="2000" baseline="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760~800m</a:t>
                      </a:r>
                      <a:r>
                        <a:rPr lang="en-US" altLang="zh-CN" sz="200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(+)</a:t>
                      </a:r>
                    </a:p>
                    <a:p>
                      <a:pPr algn="ctr"/>
                      <a:r>
                        <a:rPr lang="en-US" altLang="zh-CN" sz="200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800~920(</a:t>
                      </a:r>
                      <a:r>
                        <a:rPr lang="zh-CN" altLang="en-US" sz="200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差</a:t>
                      </a:r>
                      <a:r>
                        <a:rPr lang="en-US" altLang="zh-CN" sz="200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)</a:t>
                      </a:r>
                      <a:endParaRPr lang="zh-CN" altLang="en-US" sz="20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黑体" panose="02010609060101010101" pitchFamily="49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aseline="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660~730m</a:t>
                      </a:r>
                      <a:r>
                        <a:rPr lang="en-US" altLang="zh-CN" sz="200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(-)</a:t>
                      </a:r>
                    </a:p>
                    <a:p>
                      <a:pPr algn="ctr"/>
                      <a:r>
                        <a:rPr lang="en-US" altLang="zh-CN" sz="2000" baseline="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480~660m</a:t>
                      </a:r>
                      <a:r>
                        <a:rPr lang="en-US" altLang="zh-CN" sz="200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(+)</a:t>
                      </a:r>
                      <a:endParaRPr lang="zh-CN" altLang="en-US" sz="2000" baseline="0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黑体" panose="02010609060101010101" pitchFamily="49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aseline="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730~820m</a:t>
                      </a:r>
                      <a:r>
                        <a:rPr lang="en-US" altLang="zh-CN" sz="200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(-)</a:t>
                      </a:r>
                    </a:p>
                    <a:p>
                      <a:pPr algn="ctr"/>
                      <a:r>
                        <a:rPr lang="en-US" altLang="zh-CN" sz="2000" baseline="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560~730m</a:t>
                      </a:r>
                      <a:r>
                        <a:rPr lang="en-US" altLang="zh-CN" sz="200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(+)</a:t>
                      </a:r>
                      <a:endParaRPr lang="zh-CN" altLang="en-US" sz="20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黑体" panose="02010609060101010101" pitchFamily="49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aseline="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670~730m</a:t>
                      </a:r>
                      <a:r>
                        <a:rPr lang="en-US" altLang="zh-CN" sz="200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(+)</a:t>
                      </a:r>
                    </a:p>
                    <a:p>
                      <a:pPr algn="ctr"/>
                      <a:r>
                        <a:rPr lang="en-US" altLang="zh-CN" sz="2000" baseline="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530~670m</a:t>
                      </a:r>
                      <a:r>
                        <a:rPr lang="en-US" altLang="zh-CN" sz="200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(-)</a:t>
                      </a:r>
                      <a:endParaRPr lang="zh-CN" altLang="en-US" sz="20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黑体" panose="02010609060101010101" pitchFamily="49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黑体" panose="02010609060101010101" pitchFamily="49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</a:tr>
            </a:tbl>
          </a:graphicData>
        </a:graphic>
      </p:graphicFrame>
      <p:sp>
        <p:nvSpPr>
          <p:cNvPr id="13" name="标题 4"/>
          <p:cNvSpPr txBox="1">
            <a:spLocks/>
          </p:cNvSpPr>
          <p:nvPr/>
        </p:nvSpPr>
        <p:spPr>
          <a:xfrm>
            <a:off x="1803841" y="185155"/>
            <a:ext cx="8911687" cy="136288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控制煤层气产量的因素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02063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9862663"/>
              </p:ext>
            </p:extLst>
          </p:nvPr>
        </p:nvGraphicFramePr>
        <p:xfrm>
          <a:off x="740771" y="1929812"/>
          <a:ext cx="11037826" cy="39091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2490"/>
                <a:gridCol w="1527186"/>
                <a:gridCol w="1593889"/>
                <a:gridCol w="1496416"/>
                <a:gridCol w="1734539"/>
                <a:gridCol w="1784733"/>
                <a:gridCol w="1728573"/>
              </a:tblGrid>
              <a:tr h="1045779">
                <a:tc>
                  <a:txBody>
                    <a:bodyPr/>
                    <a:lstStyle/>
                    <a:p>
                      <a:r>
                        <a:rPr lang="en-US" altLang="zh-CN" sz="22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    </a:t>
                      </a:r>
                      <a:r>
                        <a:rPr lang="zh-CN" altLang="en-US" sz="22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区块  </a:t>
                      </a:r>
                      <a:endParaRPr lang="en-US" altLang="zh-CN" sz="2200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黑体" panose="02010609060101010101" pitchFamily="49" charset="-122"/>
                      </a:endParaRPr>
                    </a:p>
                    <a:p>
                      <a:endParaRPr lang="en-US" altLang="zh-CN" sz="2200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黑体" panose="02010609060101010101" pitchFamily="49" charset="-122"/>
                      </a:endParaRPr>
                    </a:p>
                    <a:p>
                      <a:r>
                        <a:rPr lang="zh-CN" altLang="en-US" sz="22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排序</a:t>
                      </a:r>
                      <a:endParaRPr lang="zh-CN" altLang="en-US" sz="2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黑体" panose="02010609060101010101" pitchFamily="49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2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全区</a:t>
                      </a:r>
                      <a:endParaRPr lang="zh-CN" altLang="en-US" sz="2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黑体" panose="02010609060101010101" pitchFamily="49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2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A</a:t>
                      </a:r>
                      <a:endParaRPr lang="zh-CN" altLang="en-US" sz="2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2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B</a:t>
                      </a:r>
                      <a:endParaRPr lang="zh-CN" altLang="en-US" sz="2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2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C</a:t>
                      </a:r>
                      <a:endParaRPr lang="zh-CN" altLang="en-US" sz="2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2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D</a:t>
                      </a:r>
                      <a:endParaRPr lang="zh-CN" altLang="en-US" sz="2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2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E</a:t>
                      </a:r>
                      <a:endParaRPr lang="zh-CN" altLang="en-US" sz="2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</a:tr>
              <a:tr h="80677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sz="2400" dirty="0"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 smtClean="0"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2#</a:t>
                      </a:r>
                      <a:r>
                        <a:rPr lang="zh-CN" altLang="en-US" sz="2000" dirty="0" smtClean="0"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煤层倾角</a:t>
                      </a:r>
                      <a:endParaRPr lang="zh-CN" altLang="en-US" sz="2000" dirty="0">
                        <a:latin typeface="Times New Roman" panose="02020603050405020304" pitchFamily="18" charset="0"/>
                        <a:ea typeface="黑体" panose="02010609060101010101" pitchFamily="49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dirty="0" smtClean="0"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2#</a:t>
                      </a:r>
                      <a:r>
                        <a:rPr lang="zh-CN" altLang="en-US" sz="2000" dirty="0" smtClean="0"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煤层倾角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dirty="0" smtClean="0"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2#</a:t>
                      </a:r>
                      <a:r>
                        <a:rPr lang="zh-CN" altLang="en-US" sz="2000" dirty="0" smtClean="0"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煤层倾角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dirty="0" smtClean="0"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2#</a:t>
                      </a:r>
                      <a:r>
                        <a:rPr lang="zh-CN" altLang="en-US" sz="2000" dirty="0" smtClean="0"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煤层倾角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dirty="0" smtClean="0"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8#</a:t>
                      </a:r>
                      <a:r>
                        <a:rPr lang="zh-CN" altLang="en-US" sz="2000" dirty="0" smtClean="0"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煤层倾角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dirty="0" smtClean="0"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2#</a:t>
                      </a:r>
                      <a:r>
                        <a:rPr lang="zh-CN" altLang="en-US" sz="2000" dirty="0" smtClean="0"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煤层用液量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</a:tr>
              <a:tr h="66813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2</a:t>
                      </a:r>
                      <a:endParaRPr lang="zh-CN" altLang="en-US" sz="2400" dirty="0"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dirty="0" smtClean="0"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8#</a:t>
                      </a:r>
                      <a:r>
                        <a:rPr lang="zh-CN" altLang="en-US" sz="2000" dirty="0" smtClean="0"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煤层倾角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+mn-cs"/>
                        </a:rPr>
                        <a:t>8</a:t>
                      </a:r>
                      <a:r>
                        <a:rPr lang="en-US" altLang="zh-CN" sz="2000" kern="1200" baseline="300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+mn-cs"/>
                        </a:rPr>
                        <a:t>#</a:t>
                      </a:r>
                      <a:r>
                        <a:rPr lang="zh-CN" altLang="zh-CN" sz="20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+mn-cs"/>
                        </a:rPr>
                        <a:t>煤层厚度</a:t>
                      </a:r>
                      <a:endParaRPr lang="zh-CN" altLang="en-US" sz="2000" dirty="0">
                        <a:latin typeface="Times New Roman" panose="02020603050405020304" pitchFamily="18" charset="0"/>
                        <a:ea typeface="黑体" panose="02010609060101010101" pitchFamily="49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dirty="0" smtClean="0"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平均流压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dirty="0" smtClean="0"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2#</a:t>
                      </a:r>
                      <a:r>
                        <a:rPr lang="zh-CN" altLang="en-US" sz="2000" dirty="0" smtClean="0"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煤层用液量</a:t>
                      </a:r>
                      <a:endParaRPr lang="zh-CN" altLang="en-US" sz="2000" dirty="0">
                        <a:latin typeface="Times New Roman" panose="02020603050405020304" pitchFamily="18" charset="0"/>
                        <a:ea typeface="黑体" panose="02010609060101010101" pitchFamily="49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+mn-cs"/>
                        </a:rPr>
                        <a:t>8</a:t>
                      </a:r>
                      <a:r>
                        <a:rPr lang="en-US" altLang="zh-CN" sz="2000" dirty="0" smtClean="0"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#</a:t>
                      </a:r>
                      <a:r>
                        <a:rPr lang="zh-CN" altLang="zh-CN" sz="20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+mn-cs"/>
                        </a:rPr>
                        <a:t>煤层厚度</a:t>
                      </a:r>
                      <a:endParaRPr lang="zh-CN" altLang="en-US" sz="2000" dirty="0" smtClean="0">
                        <a:latin typeface="Times New Roman" panose="02020603050405020304" pitchFamily="18" charset="0"/>
                        <a:ea typeface="黑体" panose="02010609060101010101" pitchFamily="49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dirty="0" smtClean="0"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8#</a:t>
                      </a:r>
                      <a:r>
                        <a:rPr lang="zh-CN" altLang="en-US" sz="2000" dirty="0" smtClean="0"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煤层用液量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</a:tr>
              <a:tr h="66813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3</a:t>
                      </a:r>
                      <a:endParaRPr lang="zh-CN" altLang="en-US" sz="2400" dirty="0"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 smtClean="0"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2#</a:t>
                      </a:r>
                      <a:r>
                        <a:rPr lang="zh-CN" altLang="en-US" sz="2000" dirty="0" smtClean="0"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煤层厚度</a:t>
                      </a:r>
                      <a:endParaRPr lang="zh-CN" altLang="en-US" sz="2000" dirty="0">
                        <a:latin typeface="Times New Roman" panose="02020603050405020304" pitchFamily="18" charset="0"/>
                        <a:ea typeface="黑体" panose="02010609060101010101" pitchFamily="49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000" dirty="0" smtClean="0"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平均流压</a:t>
                      </a:r>
                      <a:endParaRPr lang="zh-CN" altLang="en-US" sz="2000" dirty="0">
                        <a:latin typeface="Times New Roman" panose="02020603050405020304" pitchFamily="18" charset="0"/>
                        <a:ea typeface="黑体" panose="02010609060101010101" pitchFamily="49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dirty="0" smtClean="0"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8#</a:t>
                      </a:r>
                      <a:r>
                        <a:rPr lang="zh-CN" altLang="en-US" sz="2000" dirty="0" smtClean="0"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煤</a:t>
                      </a:r>
                      <a:r>
                        <a:rPr lang="en-US" altLang="zh-CN" sz="2000" dirty="0" smtClean="0"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Ps-</a:t>
                      </a:r>
                      <a:r>
                        <a:rPr lang="en-US" altLang="zh-CN" sz="2000" dirty="0" err="1" smtClean="0"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Pd</a:t>
                      </a:r>
                      <a:endParaRPr lang="zh-CN" altLang="en-US" sz="2000" dirty="0" smtClean="0">
                        <a:latin typeface="Times New Roman" panose="02020603050405020304" pitchFamily="18" charset="0"/>
                        <a:ea typeface="黑体" panose="02010609060101010101" pitchFamily="49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dirty="0" smtClean="0"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2#</a:t>
                      </a:r>
                      <a:r>
                        <a:rPr lang="zh-CN" altLang="en-US" sz="2000" dirty="0" smtClean="0"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煤层厚度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dirty="0" smtClean="0"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8#</a:t>
                      </a:r>
                      <a:r>
                        <a:rPr lang="zh-CN" altLang="zh-CN" sz="20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+mn-cs"/>
                        </a:rPr>
                        <a:t>煤</a:t>
                      </a:r>
                      <a:r>
                        <a:rPr lang="en-US" altLang="zh-CN" sz="2000" dirty="0" err="1" smtClean="0"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Pb</a:t>
                      </a:r>
                      <a:r>
                        <a:rPr lang="en-US" altLang="zh-CN" sz="2000" dirty="0" smtClean="0"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-Ps</a:t>
                      </a:r>
                      <a:endParaRPr lang="zh-CN" altLang="en-US" sz="2000" dirty="0" smtClean="0">
                        <a:latin typeface="Times New Roman" panose="02020603050405020304" pitchFamily="18" charset="0"/>
                        <a:ea typeface="黑体" panose="02010609060101010101" pitchFamily="49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+mn-cs"/>
                        </a:rPr>
                        <a:t>8</a:t>
                      </a:r>
                      <a:r>
                        <a:rPr lang="en-US" altLang="zh-CN" sz="2000" dirty="0" smtClean="0"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#</a:t>
                      </a:r>
                      <a:r>
                        <a:rPr lang="zh-CN" altLang="zh-CN" sz="20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+mn-cs"/>
                        </a:rPr>
                        <a:t>煤层厚度</a:t>
                      </a:r>
                      <a:endParaRPr lang="zh-CN" altLang="en-US" sz="2000" dirty="0" smtClean="0">
                        <a:latin typeface="Times New Roman" panose="02020603050405020304" pitchFamily="18" charset="0"/>
                        <a:ea typeface="黑体" panose="02010609060101010101" pitchFamily="49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</a:tr>
              <a:tr h="66879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4</a:t>
                      </a:r>
                      <a:endParaRPr lang="zh-CN" altLang="en-US" sz="2400" dirty="0"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 smtClean="0"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8#</a:t>
                      </a:r>
                      <a:r>
                        <a:rPr lang="zh-CN" altLang="en-US" sz="2000" dirty="0" smtClean="0"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煤</a:t>
                      </a:r>
                      <a:r>
                        <a:rPr lang="en-US" altLang="zh-CN" sz="2000" dirty="0" smtClean="0"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Ps-</a:t>
                      </a:r>
                      <a:r>
                        <a:rPr lang="en-US" altLang="zh-CN" sz="2000" dirty="0" err="1" smtClean="0"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Pd</a:t>
                      </a:r>
                      <a:endParaRPr lang="zh-CN" altLang="en-US" sz="2000" dirty="0">
                        <a:latin typeface="Times New Roman" panose="02020603050405020304" pitchFamily="18" charset="0"/>
                        <a:ea typeface="黑体" panose="02010609060101010101" pitchFamily="49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dirty="0" smtClean="0"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8#</a:t>
                      </a:r>
                      <a:r>
                        <a:rPr lang="zh-CN" altLang="en-US" sz="2000" dirty="0" smtClean="0"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煤层倾角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dirty="0" smtClean="0"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8#</a:t>
                      </a:r>
                      <a:r>
                        <a:rPr lang="zh-CN" altLang="en-US" sz="2000" dirty="0" smtClean="0"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煤层倾角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dirty="0" smtClean="0"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2#</a:t>
                      </a:r>
                      <a:r>
                        <a:rPr lang="zh-CN" altLang="zh-CN" sz="20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+mn-cs"/>
                        </a:rPr>
                        <a:t>煤</a:t>
                      </a:r>
                      <a:r>
                        <a:rPr lang="en-US" altLang="zh-CN" sz="2000" dirty="0" err="1" smtClean="0"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Pb</a:t>
                      </a:r>
                      <a:r>
                        <a:rPr lang="en-US" altLang="zh-CN" sz="2000" dirty="0" smtClean="0"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-Ps</a:t>
                      </a:r>
                      <a:endParaRPr lang="zh-CN" altLang="en-US" sz="2000" dirty="0" smtClean="0">
                        <a:latin typeface="Times New Roman" panose="02020603050405020304" pitchFamily="18" charset="0"/>
                        <a:ea typeface="黑体" panose="02010609060101010101" pitchFamily="49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dirty="0" smtClean="0"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8#</a:t>
                      </a:r>
                      <a:r>
                        <a:rPr lang="zh-CN" altLang="en-US" sz="2000" dirty="0" smtClean="0"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煤</a:t>
                      </a:r>
                      <a:r>
                        <a:rPr lang="en-US" altLang="zh-CN" sz="2000" dirty="0" smtClean="0"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Ps-</a:t>
                      </a:r>
                      <a:r>
                        <a:rPr lang="en-US" altLang="zh-CN" sz="2000" dirty="0" err="1" smtClean="0"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Pd</a:t>
                      </a:r>
                      <a:endParaRPr lang="zh-CN" altLang="en-US" sz="2000" dirty="0" smtClean="0">
                        <a:latin typeface="Times New Roman" panose="02020603050405020304" pitchFamily="18" charset="0"/>
                        <a:ea typeface="黑体" panose="02010609060101010101" pitchFamily="49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dirty="0" smtClean="0"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8#</a:t>
                      </a:r>
                      <a:r>
                        <a:rPr lang="zh-CN" altLang="en-US" sz="2000" dirty="0" smtClean="0"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煤</a:t>
                      </a:r>
                      <a:r>
                        <a:rPr lang="en-US" altLang="zh-CN" sz="2000" dirty="0" smtClean="0"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Ps-</a:t>
                      </a:r>
                      <a:r>
                        <a:rPr lang="en-US" altLang="zh-CN" sz="2000" dirty="0" err="1" smtClean="0"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Pd</a:t>
                      </a:r>
                      <a:endParaRPr lang="zh-CN" altLang="en-US" sz="2000" dirty="0" smtClean="0">
                        <a:latin typeface="Times New Roman" panose="02020603050405020304" pitchFamily="18" charset="0"/>
                        <a:ea typeface="黑体" panose="02010609060101010101" pitchFamily="49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</a:tr>
            </a:tbl>
          </a:graphicData>
        </a:graphic>
      </p:graphicFrame>
      <p:sp>
        <p:nvSpPr>
          <p:cNvPr id="5" name="标题 4"/>
          <p:cNvSpPr txBox="1">
            <a:spLocks/>
          </p:cNvSpPr>
          <p:nvPr/>
        </p:nvSpPr>
        <p:spPr>
          <a:xfrm>
            <a:off x="1803841" y="185155"/>
            <a:ext cx="8911687" cy="136288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控制煤层气产量的因素</a:t>
            </a:r>
            <a:endParaRPr lang="zh-CN" altLang="en-US" dirty="0"/>
          </a:p>
        </p:txBody>
      </p:sp>
      <p:sp>
        <p:nvSpPr>
          <p:cNvPr id="2" name="矩形 1"/>
          <p:cNvSpPr/>
          <p:nvPr/>
        </p:nvSpPr>
        <p:spPr>
          <a:xfrm>
            <a:off x="1639808" y="1024817"/>
            <a:ext cx="269817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灰色关联度计算</a:t>
            </a:r>
            <a:endParaRPr lang="zh-CN" altLang="en-US" sz="28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86363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4"/>
          <p:cNvSpPr txBox="1">
            <a:spLocks/>
          </p:cNvSpPr>
          <p:nvPr/>
        </p:nvSpPr>
        <p:spPr>
          <a:xfrm>
            <a:off x="2101835" y="257374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结论及建议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2265826" y="1386468"/>
            <a:ext cx="9468973" cy="5147681"/>
          </a:xfrm>
        </p:spPr>
        <p:txBody>
          <a:bodyPr>
            <a:normAutofit/>
          </a:bodyPr>
          <a:lstStyle/>
          <a:p>
            <a:pPr marL="0" indent="0">
              <a:lnSpc>
                <a:spcPct val="200000"/>
              </a:lnSpc>
              <a:buNone/>
            </a:pPr>
            <a:r>
              <a:rPr lang="zh-CN" altLang="en-US" sz="28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结论</a:t>
            </a:r>
            <a:endParaRPr lang="en-US" altLang="zh-CN" sz="2800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indent="0">
              <a:buNone/>
            </a:pPr>
            <a:r>
              <a:rPr lang="zh-CN" altLang="en-US" sz="2400" dirty="0" smtClean="0">
                <a:latin typeface="Times New Roman" panose="02020603050405020304" pitchFamily="18" charset="0"/>
                <a:ea typeface="黑体" panose="02010609060101010101" pitchFamily="49" charset="-122"/>
              </a:rPr>
              <a:t>（</a:t>
            </a:r>
            <a:r>
              <a:rPr lang="en-US" altLang="zh-CN" sz="2400" dirty="0" smtClean="0">
                <a:latin typeface="Times New Roman" panose="02020603050405020304" pitchFamily="18" charset="0"/>
                <a:ea typeface="黑体" panose="02010609060101010101" pitchFamily="49" charset="-122"/>
              </a:rPr>
              <a:t>1</a:t>
            </a:r>
            <a:r>
              <a:rPr lang="zh-CN" altLang="en-US" sz="2400" dirty="0" smtClean="0">
                <a:latin typeface="Times New Roman" panose="02020603050405020304" pitchFamily="18" charset="0"/>
                <a:ea typeface="黑体" panose="02010609060101010101" pitchFamily="49" charset="-122"/>
              </a:rPr>
              <a:t>）</a:t>
            </a:r>
            <a:r>
              <a:rPr lang="en-US" altLang="zh-CN" sz="2400" dirty="0" smtClean="0">
                <a:latin typeface="Times New Roman" panose="02020603050405020304" pitchFamily="18" charset="0"/>
                <a:ea typeface="黑体" panose="02010609060101010101" pitchFamily="49" charset="-122"/>
              </a:rPr>
              <a:t>2#</a:t>
            </a:r>
            <a:r>
              <a:rPr lang="zh-CN" altLang="en-US" sz="2400" dirty="0" smtClean="0">
                <a:latin typeface="Times New Roman" panose="02020603050405020304" pitchFamily="18" charset="0"/>
                <a:ea typeface="黑体" panose="02010609060101010101" pitchFamily="49" charset="-122"/>
              </a:rPr>
              <a:t>煤层和</a:t>
            </a:r>
            <a:r>
              <a:rPr lang="en-US" altLang="zh-CN" sz="2400" dirty="0" smtClean="0">
                <a:latin typeface="Times New Roman" panose="02020603050405020304" pitchFamily="18" charset="0"/>
                <a:ea typeface="黑体" panose="02010609060101010101" pitchFamily="49" charset="-122"/>
              </a:rPr>
              <a:t>8#</a:t>
            </a:r>
            <a:r>
              <a:rPr lang="zh-CN" altLang="en-US" sz="2400" dirty="0" smtClean="0">
                <a:latin typeface="Times New Roman" panose="02020603050405020304" pitchFamily="18" charset="0"/>
                <a:ea typeface="黑体" panose="02010609060101010101" pitchFamily="49" charset="-122"/>
              </a:rPr>
              <a:t>煤层的含气分布特征是构造、埋深和水位三个主要因素共同作用的结果；夹矸厚度、煤厚、固定碳以及煤层顶板厚度等参数，对煤层气含气性存影响边界存在边界值。</a:t>
            </a:r>
            <a:endParaRPr lang="en-US" altLang="zh-CN" sz="2400" dirty="0" smtClean="0"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 marL="0" indent="0">
              <a:buNone/>
            </a:pPr>
            <a:r>
              <a:rPr lang="zh-CN" altLang="en-US" sz="2400" dirty="0" smtClean="0">
                <a:latin typeface="Times New Roman" panose="02020603050405020304" pitchFamily="18" charset="0"/>
                <a:ea typeface="黑体" panose="02010609060101010101" pitchFamily="49" charset="-122"/>
              </a:rPr>
              <a:t>（</a:t>
            </a:r>
            <a:r>
              <a:rPr lang="en-US" altLang="zh-CN" sz="2400" dirty="0" smtClean="0">
                <a:latin typeface="Times New Roman" panose="02020603050405020304" pitchFamily="18" charset="0"/>
                <a:ea typeface="黑体" panose="02010609060101010101" pitchFamily="49" charset="-122"/>
              </a:rPr>
              <a:t>2</a:t>
            </a:r>
            <a:r>
              <a:rPr lang="zh-CN" altLang="en-US" sz="2400" dirty="0" smtClean="0">
                <a:latin typeface="Times New Roman" panose="02020603050405020304" pitchFamily="18" charset="0"/>
                <a:ea typeface="黑体" panose="02010609060101010101" pitchFamily="49" charset="-122"/>
              </a:rPr>
              <a:t>）</a:t>
            </a:r>
            <a:r>
              <a:rPr lang="zh-CN" altLang="zh-CN" sz="2400" dirty="0" smtClean="0">
                <a:latin typeface="Times New Roman" panose="02020603050405020304" pitchFamily="18" charset="0"/>
                <a:ea typeface="黑体" panose="02010609060101010101" pitchFamily="49" charset="-122"/>
              </a:rPr>
              <a:t>马兰</a:t>
            </a:r>
            <a:r>
              <a:rPr lang="zh-CN" altLang="zh-CN" sz="2400" dirty="0">
                <a:latin typeface="Times New Roman" panose="02020603050405020304" pitchFamily="18" charset="0"/>
                <a:ea typeface="黑体" panose="02010609060101010101" pitchFamily="49" charset="-122"/>
              </a:rPr>
              <a:t>井田的煤层气井产能主控因素，与控制煤层气含气的主要因素一样，都是煤层的构造和埋深，但控制作用存在差异，说明地质因素并非通过影响含气量而影响产气；在不同区块</a:t>
            </a:r>
            <a:r>
              <a:rPr lang="zh-CN" altLang="zh-CN" sz="2400" dirty="0" smtClean="0">
                <a:latin typeface="Times New Roman" panose="02020603050405020304" pitchFamily="18" charset="0"/>
                <a:ea typeface="黑体" panose="02010609060101010101" pitchFamily="49" charset="-122"/>
              </a:rPr>
              <a:t>内</a:t>
            </a:r>
            <a:r>
              <a:rPr lang="zh-CN" altLang="en-US" sz="2400" dirty="0" smtClean="0">
                <a:latin typeface="Times New Roman" panose="02020603050405020304" pitchFamily="18" charset="0"/>
                <a:ea typeface="黑体" panose="02010609060101010101" pitchFamily="49" charset="-122"/>
              </a:rPr>
              <a:t>产气量的</a:t>
            </a:r>
            <a:r>
              <a:rPr lang="zh-CN" altLang="zh-CN" sz="2400" dirty="0" smtClean="0">
                <a:latin typeface="Times New Roman" panose="02020603050405020304" pitchFamily="18" charset="0"/>
                <a:ea typeface="黑体" panose="02010609060101010101" pitchFamily="49" charset="-122"/>
              </a:rPr>
              <a:t>主</a:t>
            </a:r>
            <a:r>
              <a:rPr lang="zh-CN" altLang="zh-CN" sz="2400" dirty="0">
                <a:latin typeface="Times New Roman" panose="02020603050405020304" pitchFamily="18" charset="0"/>
                <a:ea typeface="黑体" panose="02010609060101010101" pitchFamily="49" charset="-122"/>
              </a:rPr>
              <a:t>控因素存在</a:t>
            </a:r>
            <a:r>
              <a:rPr lang="zh-CN" altLang="zh-CN" sz="2400" dirty="0" smtClean="0">
                <a:latin typeface="Times New Roman" panose="02020603050405020304" pitchFamily="18" charset="0"/>
                <a:ea typeface="黑体" panose="02010609060101010101" pitchFamily="49" charset="-122"/>
              </a:rPr>
              <a:t>差异</a:t>
            </a:r>
            <a:r>
              <a:rPr lang="zh-CN" altLang="en-US" sz="2400" dirty="0" smtClean="0">
                <a:latin typeface="Times New Roman" panose="02020603050405020304" pitchFamily="18" charset="0"/>
                <a:ea typeface="黑体" panose="02010609060101010101" pitchFamily="49" charset="-122"/>
              </a:rPr>
              <a:t>。</a:t>
            </a:r>
            <a:endParaRPr lang="en-US" altLang="zh-CN" sz="2400" dirty="0" smtClean="0"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 marL="0" indent="0">
              <a:buNone/>
            </a:pPr>
            <a:endParaRPr lang="zh-CN" altLang="en-US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75257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412942" y="1648858"/>
            <a:ext cx="8915400" cy="3777622"/>
          </a:xfrm>
        </p:spPr>
        <p:txBody>
          <a:bodyPr/>
          <a:lstStyle/>
          <a:p>
            <a:pPr marL="0" indent="0">
              <a:lnSpc>
                <a:spcPct val="200000"/>
              </a:lnSpc>
              <a:buNone/>
            </a:pP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建议</a:t>
            </a:r>
            <a:endParaRPr lang="en-US" altLang="zh-CN" sz="2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indent="0">
              <a:buNone/>
            </a:pPr>
            <a:r>
              <a:rPr lang="zh-CN" altLang="en-US" sz="2400" dirty="0">
                <a:latin typeface="Times New Roman" panose="02020603050405020304" pitchFamily="18" charset="0"/>
                <a:ea typeface="黑体" panose="02010609060101010101" pitchFamily="49" charset="-122"/>
              </a:rPr>
              <a:t>（</a:t>
            </a:r>
            <a:r>
              <a:rPr lang="en-US" altLang="zh-CN" sz="2400" dirty="0">
                <a:latin typeface="Times New Roman" panose="02020603050405020304" pitchFamily="18" charset="0"/>
                <a:ea typeface="黑体" panose="02010609060101010101" pitchFamily="49" charset="-122"/>
              </a:rPr>
              <a:t>1</a:t>
            </a:r>
            <a:r>
              <a:rPr lang="zh-CN" altLang="en-US" sz="2400" dirty="0">
                <a:latin typeface="Times New Roman" panose="02020603050405020304" pitchFamily="18" charset="0"/>
                <a:ea typeface="黑体" panose="02010609060101010101" pitchFamily="49" charset="-122"/>
              </a:rPr>
              <a:t>）</a:t>
            </a:r>
            <a:r>
              <a:rPr lang="zh-CN" altLang="zh-CN" sz="2400" dirty="0">
                <a:latin typeface="Times New Roman" panose="02020603050405020304" pitchFamily="18" charset="0"/>
                <a:ea typeface="黑体" panose="02010609060101010101" pitchFamily="49" charset="-122"/>
              </a:rPr>
              <a:t>马兰</a:t>
            </a:r>
            <a:r>
              <a:rPr lang="zh-CN" altLang="zh-CN" sz="2400" dirty="0" smtClean="0">
                <a:latin typeface="Times New Roman" panose="02020603050405020304" pitchFamily="18" charset="0"/>
                <a:ea typeface="黑体" panose="02010609060101010101" pitchFamily="49" charset="-122"/>
              </a:rPr>
              <a:t>井田</a:t>
            </a:r>
            <a:r>
              <a:rPr lang="zh-CN" altLang="en-US" sz="2400" dirty="0" smtClean="0">
                <a:latin typeface="Times New Roman" panose="02020603050405020304" pitchFamily="18" charset="0"/>
                <a:ea typeface="黑体" panose="02010609060101010101" pitchFamily="49" charset="-122"/>
              </a:rPr>
              <a:t>大部分区域的</a:t>
            </a:r>
            <a:r>
              <a:rPr lang="zh-CN" altLang="zh-CN" sz="2400" dirty="0" smtClean="0">
                <a:latin typeface="Times New Roman" panose="02020603050405020304" pitchFamily="18" charset="0"/>
                <a:ea typeface="黑体" panose="02010609060101010101" pitchFamily="49" charset="-122"/>
              </a:rPr>
              <a:t>气井布置</a:t>
            </a:r>
            <a:r>
              <a:rPr lang="zh-CN" altLang="en-US" sz="2400" dirty="0" smtClean="0">
                <a:latin typeface="Times New Roman" panose="02020603050405020304" pitchFamily="18" charset="0"/>
                <a:ea typeface="黑体" panose="02010609060101010101" pitchFamily="49" charset="-122"/>
              </a:rPr>
              <a:t>，</a:t>
            </a:r>
            <a:r>
              <a:rPr lang="zh-CN" altLang="zh-CN" sz="2400" dirty="0" smtClean="0">
                <a:latin typeface="Times New Roman" panose="02020603050405020304" pitchFamily="18" charset="0"/>
                <a:ea typeface="黑体" panose="02010609060101010101" pitchFamily="49" charset="-122"/>
              </a:rPr>
              <a:t>应</a:t>
            </a:r>
            <a:r>
              <a:rPr lang="zh-CN" altLang="zh-CN" sz="2400" dirty="0">
                <a:latin typeface="Times New Roman" panose="02020603050405020304" pitchFamily="18" charset="0"/>
                <a:ea typeface="黑体" panose="02010609060101010101" pitchFamily="49" charset="-122"/>
              </a:rPr>
              <a:t>根据煤层</a:t>
            </a:r>
            <a:r>
              <a:rPr lang="zh-CN" altLang="zh-CN" sz="2400" dirty="0" smtClean="0">
                <a:latin typeface="Times New Roman" panose="02020603050405020304" pitchFamily="18" charset="0"/>
                <a:ea typeface="黑体" panose="02010609060101010101" pitchFamily="49" charset="-122"/>
              </a:rPr>
              <a:t>倾角选址</a:t>
            </a:r>
            <a:r>
              <a:rPr lang="zh-CN" altLang="zh-CN" sz="2400" dirty="0">
                <a:latin typeface="Times New Roman" panose="02020603050405020304" pitchFamily="18" charset="0"/>
                <a:ea typeface="黑体" panose="02010609060101010101" pitchFamily="49" charset="-122"/>
              </a:rPr>
              <a:t>，倾角过</a:t>
            </a:r>
            <a:r>
              <a:rPr lang="zh-CN" altLang="zh-CN" sz="2400" dirty="0" smtClean="0">
                <a:latin typeface="Times New Roman" panose="02020603050405020304" pitchFamily="18" charset="0"/>
                <a:ea typeface="黑体" panose="02010609060101010101" pitchFamily="49" charset="-122"/>
              </a:rPr>
              <a:t>大、</a:t>
            </a:r>
            <a:r>
              <a:rPr lang="zh-CN" altLang="zh-CN" sz="2400" dirty="0">
                <a:latin typeface="Times New Roman" panose="02020603050405020304" pitchFamily="18" charset="0"/>
                <a:ea typeface="黑体" panose="02010609060101010101" pitchFamily="49" charset="-122"/>
              </a:rPr>
              <a:t>倾角过</a:t>
            </a:r>
            <a:r>
              <a:rPr lang="zh-CN" altLang="zh-CN" sz="2400" dirty="0" smtClean="0">
                <a:latin typeface="Times New Roman" panose="02020603050405020304" pitchFamily="18" charset="0"/>
                <a:ea typeface="黑体" panose="02010609060101010101" pitchFamily="49" charset="-122"/>
              </a:rPr>
              <a:t>小且</a:t>
            </a:r>
            <a:r>
              <a:rPr lang="zh-CN" altLang="zh-CN" sz="2400" dirty="0">
                <a:latin typeface="Times New Roman" panose="02020603050405020304" pitchFamily="18" charset="0"/>
                <a:ea typeface="黑体" panose="02010609060101010101" pitchFamily="49" charset="-122"/>
              </a:rPr>
              <a:t>埋深较大的煤层不利于</a:t>
            </a:r>
            <a:r>
              <a:rPr lang="zh-CN" altLang="zh-CN" sz="2400" dirty="0" smtClean="0">
                <a:latin typeface="Times New Roman" panose="02020603050405020304" pitchFamily="18" charset="0"/>
                <a:ea typeface="黑体" panose="02010609060101010101" pitchFamily="49" charset="-122"/>
              </a:rPr>
              <a:t>开采</a:t>
            </a:r>
            <a:r>
              <a:rPr lang="zh-CN" altLang="en-US" sz="2400" dirty="0" smtClean="0">
                <a:latin typeface="Times New Roman" panose="02020603050405020304" pitchFamily="18" charset="0"/>
                <a:ea typeface="黑体" panose="02010609060101010101" pitchFamily="49" charset="-122"/>
              </a:rPr>
              <a:t>；</a:t>
            </a:r>
            <a:r>
              <a:rPr lang="en-US" altLang="zh-CN" sz="2400" dirty="0" smtClean="0">
                <a:latin typeface="Times New Roman" panose="02020603050405020304" pitchFamily="18" charset="0"/>
                <a:ea typeface="黑体" panose="02010609060101010101" pitchFamily="49" charset="-122"/>
              </a:rPr>
              <a:t>E</a:t>
            </a:r>
            <a:r>
              <a:rPr lang="zh-CN" altLang="en-US" sz="2400" dirty="0" smtClean="0">
                <a:latin typeface="Times New Roman" panose="02020603050405020304" pitchFamily="18" charset="0"/>
                <a:ea typeface="黑体" panose="02010609060101010101" pitchFamily="49" charset="-122"/>
              </a:rPr>
              <a:t>区块在压裂中应避免大量使用压裂液。</a:t>
            </a:r>
            <a:endParaRPr lang="en-US" altLang="zh-CN" sz="2400" dirty="0"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 marL="0" indent="0">
              <a:buNone/>
            </a:pPr>
            <a:r>
              <a:rPr lang="zh-CN" altLang="en-US" sz="2400" dirty="0">
                <a:latin typeface="Times New Roman" panose="02020603050405020304" pitchFamily="18" charset="0"/>
                <a:ea typeface="黑体" panose="02010609060101010101" pitchFamily="49" charset="-122"/>
              </a:rPr>
              <a:t>（</a:t>
            </a:r>
            <a:r>
              <a:rPr lang="en-US" altLang="zh-CN" sz="2400" dirty="0">
                <a:latin typeface="Times New Roman" panose="02020603050405020304" pitchFamily="18" charset="0"/>
                <a:ea typeface="黑体" panose="02010609060101010101" pitchFamily="49" charset="-122"/>
              </a:rPr>
              <a:t>2</a:t>
            </a:r>
            <a:r>
              <a:rPr lang="zh-CN" altLang="en-US" sz="2400" dirty="0">
                <a:latin typeface="Times New Roman" panose="02020603050405020304" pitchFamily="18" charset="0"/>
                <a:ea typeface="黑体" panose="02010609060101010101" pitchFamily="49" charset="-122"/>
              </a:rPr>
              <a:t>）</a:t>
            </a:r>
            <a:r>
              <a:rPr lang="zh-CN" altLang="zh-CN" sz="2400" dirty="0">
                <a:latin typeface="Times New Roman" panose="02020603050405020304" pitchFamily="18" charset="0"/>
                <a:ea typeface="黑体" panose="02010609060101010101" pitchFamily="49" charset="-122"/>
              </a:rPr>
              <a:t>马兰井田的投产气井较多，且产气效果较差，在为获得合理排采经验前，不利于增加投产气井数量；井田内，高含气低产气井，可以通过封堵</a:t>
            </a:r>
            <a:r>
              <a:rPr lang="en-US" altLang="zh-CN" sz="2400" dirty="0">
                <a:latin typeface="Times New Roman" panose="02020603050405020304" pitchFamily="18" charset="0"/>
                <a:ea typeface="黑体" panose="02010609060101010101" pitchFamily="49" charset="-122"/>
              </a:rPr>
              <a:t>2#</a:t>
            </a:r>
            <a:r>
              <a:rPr lang="zh-CN" altLang="zh-CN" sz="2400" dirty="0">
                <a:latin typeface="Times New Roman" panose="02020603050405020304" pitchFamily="18" charset="0"/>
                <a:ea typeface="黑体" panose="02010609060101010101" pitchFamily="49" charset="-122"/>
              </a:rPr>
              <a:t>煤层处的压裂孔，以减弱该井位处高产水特征，实现对</a:t>
            </a:r>
            <a:r>
              <a:rPr lang="en-US" altLang="zh-CN" sz="2400" dirty="0">
                <a:latin typeface="Times New Roman" panose="02020603050405020304" pitchFamily="18" charset="0"/>
                <a:ea typeface="黑体" panose="02010609060101010101" pitchFamily="49" charset="-122"/>
              </a:rPr>
              <a:t>8#</a:t>
            </a:r>
            <a:r>
              <a:rPr lang="zh-CN" altLang="zh-CN" sz="2400" dirty="0">
                <a:latin typeface="Times New Roman" panose="02020603050405020304" pitchFamily="18" charset="0"/>
                <a:ea typeface="黑体" panose="02010609060101010101" pitchFamily="49" charset="-122"/>
              </a:rPr>
              <a:t>煤层煤层气的开采。</a:t>
            </a:r>
          </a:p>
          <a:p>
            <a:endParaRPr lang="zh-CN" altLang="en-US" dirty="0"/>
          </a:p>
        </p:txBody>
      </p:sp>
      <p:sp>
        <p:nvSpPr>
          <p:cNvPr id="4" name="标题 4"/>
          <p:cNvSpPr txBox="1">
            <a:spLocks/>
          </p:cNvSpPr>
          <p:nvPr/>
        </p:nvSpPr>
        <p:spPr>
          <a:xfrm>
            <a:off x="2101835" y="257374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结论及建议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19529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2774446" y="2608999"/>
            <a:ext cx="7345362" cy="3241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None/>
            </a:pPr>
            <a:r>
              <a:rPr lang="zh-CN" altLang="en-US" sz="6000" dirty="0" smtClean="0">
                <a:solidFill>
                  <a:srgbClr val="0000FF"/>
                </a:solidFill>
                <a:ea typeface="华文行楷" panose="02010800040101010101" pitchFamily="2" charset="-122"/>
              </a:rPr>
              <a:t>请各位老师批评指正！</a:t>
            </a:r>
          </a:p>
          <a:p>
            <a:pPr>
              <a:buFont typeface="Wingdings" panose="05000000000000000000" pitchFamily="2" charset="2"/>
              <a:buNone/>
            </a:pPr>
            <a:endParaRPr lang="en-US" altLang="zh-CN" sz="6000" dirty="0" smtClean="0">
              <a:solidFill>
                <a:srgbClr val="0000FF"/>
              </a:solidFill>
              <a:ea typeface="华文行楷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54266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/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667" y="1225134"/>
            <a:ext cx="8064000" cy="5328000"/>
          </a:xfrm>
          <a:prstGeom prst="rect">
            <a:avLst/>
          </a:prstGeom>
        </p:spPr>
      </p:pic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1678525" y="-55756"/>
            <a:ext cx="8911687" cy="1280890"/>
          </a:xfrm>
        </p:spPr>
        <p:txBody>
          <a:bodyPr>
            <a:normAutofit/>
          </a:bodyPr>
          <a:lstStyle/>
          <a:p>
            <a:pPr algn="ctr"/>
            <a:r>
              <a:rPr lang="zh-CN" altLang="en-US" sz="36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区域概况</a:t>
            </a:r>
            <a:endParaRPr lang="zh-CN" altLang="en-US" sz="36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07381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853492" y="1351290"/>
            <a:ext cx="9229299" cy="51842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26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研究区生产现状</a:t>
            </a:r>
            <a:endParaRPr lang="en-US" altLang="zh-CN" sz="2600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indent="540000">
              <a:buNone/>
            </a:pPr>
            <a:r>
              <a:rPr lang="zh-CN" altLang="zh-CN" sz="2400" dirty="0" smtClean="0">
                <a:latin typeface="Times New Roman" panose="02020603050405020304" pitchFamily="18" charset="0"/>
                <a:ea typeface="黑体" panose="02010609060101010101" pitchFamily="49" charset="-122"/>
              </a:rPr>
              <a:t>马兰</a:t>
            </a:r>
            <a:r>
              <a:rPr lang="zh-CN" altLang="zh-CN" sz="2400" dirty="0">
                <a:latin typeface="Times New Roman" panose="02020603050405020304" pitchFamily="18" charset="0"/>
                <a:ea typeface="黑体" panose="02010609060101010101" pitchFamily="49" charset="-122"/>
              </a:rPr>
              <a:t>井田是西山蓝焰煤层气公司煤层气生产区的重要组成之一。截至</a:t>
            </a:r>
            <a:r>
              <a:rPr lang="en-US" altLang="zh-CN" sz="2400" dirty="0">
                <a:latin typeface="Times New Roman" panose="02020603050405020304" pitchFamily="18" charset="0"/>
                <a:ea typeface="黑体" panose="02010609060101010101" pitchFamily="49" charset="-122"/>
              </a:rPr>
              <a:t>2015</a:t>
            </a:r>
            <a:r>
              <a:rPr lang="zh-CN" altLang="zh-CN" sz="2400" dirty="0">
                <a:latin typeface="Times New Roman" panose="02020603050405020304" pitchFamily="18" charset="0"/>
                <a:ea typeface="黑体" panose="02010609060101010101" pitchFamily="49" charset="-122"/>
              </a:rPr>
              <a:t>年</a:t>
            </a:r>
            <a:r>
              <a:rPr lang="en-US" altLang="zh-CN" sz="2400" dirty="0">
                <a:latin typeface="Times New Roman" panose="02020603050405020304" pitchFamily="18" charset="0"/>
                <a:ea typeface="黑体" panose="02010609060101010101" pitchFamily="49" charset="-122"/>
              </a:rPr>
              <a:t>5</a:t>
            </a:r>
            <a:r>
              <a:rPr lang="zh-CN" altLang="zh-CN" sz="2400" dirty="0">
                <a:latin typeface="Times New Roman" panose="02020603050405020304" pitchFamily="18" charset="0"/>
                <a:ea typeface="黑体" panose="02010609060101010101" pitchFamily="49" charset="-122"/>
              </a:rPr>
              <a:t>月</a:t>
            </a:r>
            <a:r>
              <a:rPr lang="en-US" altLang="zh-CN" sz="2400" dirty="0">
                <a:latin typeface="Times New Roman" panose="02020603050405020304" pitchFamily="18" charset="0"/>
                <a:ea typeface="黑体" panose="02010609060101010101" pitchFamily="49" charset="-122"/>
              </a:rPr>
              <a:t>7</a:t>
            </a:r>
            <a:r>
              <a:rPr lang="zh-CN" altLang="zh-CN" sz="2400" dirty="0">
                <a:latin typeface="Times New Roman" panose="02020603050405020304" pitchFamily="18" charset="0"/>
                <a:ea typeface="黑体" panose="02010609060101010101" pitchFamily="49" charset="-122"/>
              </a:rPr>
              <a:t>日</a:t>
            </a:r>
            <a:r>
              <a:rPr lang="zh-CN" altLang="zh-CN" sz="2400" dirty="0" smtClean="0">
                <a:latin typeface="Times New Roman" panose="02020603050405020304" pitchFamily="18" charset="0"/>
                <a:ea typeface="黑体" panose="02010609060101010101" pitchFamily="49" charset="-122"/>
              </a:rPr>
              <a:t>，</a:t>
            </a:r>
            <a:r>
              <a:rPr lang="zh-CN" altLang="zh-CN" sz="2400" dirty="0">
                <a:latin typeface="Times New Roman" panose="02020603050405020304" pitchFamily="18" charset="0"/>
                <a:ea typeface="黑体" panose="02010609060101010101" pitchFamily="49" charset="-122"/>
              </a:rPr>
              <a:t>井田内共建设投产煤层气井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210</a:t>
            </a:r>
            <a:r>
              <a:rPr lang="zh-CN" altLang="zh-CN" sz="2400" dirty="0">
                <a:latin typeface="Times New Roman" panose="02020603050405020304" pitchFamily="18" charset="0"/>
                <a:ea typeface="黑体" panose="02010609060101010101" pitchFamily="49" charset="-122"/>
              </a:rPr>
              <a:t>口，</a:t>
            </a:r>
            <a:r>
              <a:rPr lang="zh-CN" altLang="zh-CN" sz="2400" dirty="0" smtClean="0">
                <a:latin typeface="Times New Roman" panose="02020603050405020304" pitchFamily="18" charset="0"/>
                <a:ea typeface="黑体" panose="02010609060101010101" pitchFamily="49" charset="-122"/>
              </a:rPr>
              <a:t>平均</a:t>
            </a:r>
            <a:r>
              <a:rPr lang="zh-CN" altLang="zh-CN" sz="2400" dirty="0">
                <a:latin typeface="Times New Roman" panose="02020603050405020304" pitchFamily="18" charset="0"/>
                <a:ea typeface="黑体" panose="02010609060101010101" pitchFamily="49" charset="-122"/>
              </a:rPr>
              <a:t>累计运行天数为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1145</a:t>
            </a:r>
            <a:r>
              <a:rPr lang="zh-CN" altLang="zh-CN" sz="2400" dirty="0">
                <a:latin typeface="Times New Roman" panose="02020603050405020304" pitchFamily="18" charset="0"/>
                <a:ea typeface="黑体" panose="02010609060101010101" pitchFamily="49" charset="-122"/>
              </a:rPr>
              <a:t>天，累计运行天数最长为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1587</a:t>
            </a:r>
            <a:r>
              <a:rPr lang="zh-CN" altLang="zh-CN" sz="2400" dirty="0">
                <a:latin typeface="Times New Roman" panose="02020603050405020304" pitchFamily="18" charset="0"/>
                <a:ea typeface="黑体" panose="02010609060101010101" pitchFamily="49" charset="-122"/>
              </a:rPr>
              <a:t>天，最短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564</a:t>
            </a:r>
            <a:r>
              <a:rPr lang="zh-CN" altLang="zh-CN" sz="2400" dirty="0" smtClean="0">
                <a:latin typeface="Times New Roman" panose="02020603050405020304" pitchFamily="18" charset="0"/>
                <a:ea typeface="黑体" panose="02010609060101010101" pitchFamily="49" charset="-122"/>
              </a:rPr>
              <a:t>天</a:t>
            </a:r>
            <a:r>
              <a:rPr lang="zh-CN" altLang="en-US" sz="2400" dirty="0" smtClean="0">
                <a:latin typeface="Times New Roman" panose="02020603050405020304" pitchFamily="18" charset="0"/>
                <a:ea typeface="黑体" panose="02010609060101010101" pitchFamily="49" charset="-122"/>
              </a:rPr>
              <a:t>。平均单井日产气量</a:t>
            </a:r>
            <a:r>
              <a:rPr lang="en-US" altLang="zh-CN" sz="24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258</a:t>
            </a:r>
            <a:r>
              <a:rPr lang="en-US" altLang="zh-CN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 </a:t>
            </a:r>
            <a:r>
              <a:rPr lang="en-US" altLang="zh-CN" sz="2400" dirty="0" err="1" smtClean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m</a:t>
            </a:r>
            <a:r>
              <a:rPr lang="en-US" altLang="zh-CN" sz="2400" baseline="30000" dirty="0" err="1" smtClean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3</a:t>
            </a:r>
            <a:r>
              <a:rPr lang="en-US" altLang="zh-CN" sz="2400" dirty="0" smtClean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/d</a:t>
            </a:r>
            <a:r>
              <a:rPr lang="zh-CN" altLang="en-US" sz="2400" dirty="0" smtClean="0">
                <a:latin typeface="Times New Roman" panose="02020603050405020304" pitchFamily="18" charset="0"/>
                <a:ea typeface="黑体" panose="02010609060101010101" pitchFamily="49" charset="-122"/>
              </a:rPr>
              <a:t>，最高</a:t>
            </a:r>
            <a:r>
              <a:rPr lang="en-US" altLang="zh-CN" sz="24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1025 </a:t>
            </a:r>
            <a:r>
              <a:rPr lang="en-US" altLang="zh-CN" sz="2400" dirty="0" err="1" smtClean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m</a:t>
            </a:r>
            <a:r>
              <a:rPr lang="en-US" altLang="zh-CN" sz="2400" baseline="30000" dirty="0" err="1" smtClean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3</a:t>
            </a:r>
            <a:r>
              <a:rPr lang="en-US" altLang="zh-CN" sz="2400" dirty="0" smtClean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/d</a:t>
            </a:r>
            <a:r>
              <a:rPr lang="zh-CN" altLang="en-US" sz="2400" dirty="0" smtClean="0">
                <a:latin typeface="Times New Roman" panose="02020603050405020304" pitchFamily="18" charset="0"/>
                <a:ea typeface="黑体" panose="02010609060101010101" pitchFamily="49" charset="-122"/>
              </a:rPr>
              <a:t>。</a:t>
            </a:r>
            <a:endParaRPr lang="en-US" altLang="zh-CN" sz="2400" dirty="0" smtClean="0"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 marL="0" indent="0">
              <a:spcBef>
                <a:spcPts val="1800"/>
              </a:spcBef>
              <a:buNone/>
            </a:pPr>
            <a:r>
              <a:rPr lang="zh-CN" altLang="en-US" sz="26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制约生产的原因</a:t>
            </a:r>
            <a:endParaRPr lang="en-US" altLang="zh-CN" sz="2600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indent="0">
              <a:buNone/>
            </a:pPr>
            <a:r>
              <a:rPr lang="zh-CN" altLang="en-US" sz="2400" dirty="0" smtClean="0">
                <a:latin typeface="Times New Roman" panose="02020603050405020304" pitchFamily="18" charset="0"/>
                <a:ea typeface="黑体" panose="02010609060101010101" pitchFamily="49" charset="-122"/>
              </a:rPr>
              <a:t>（</a:t>
            </a:r>
            <a:r>
              <a:rPr lang="en-US" altLang="zh-CN" sz="2400" dirty="0" smtClean="0">
                <a:latin typeface="Times New Roman" panose="02020603050405020304" pitchFamily="18" charset="0"/>
                <a:ea typeface="黑体" panose="02010609060101010101" pitchFamily="49" charset="-122"/>
              </a:rPr>
              <a:t>1</a:t>
            </a:r>
            <a:r>
              <a:rPr lang="zh-CN" altLang="en-US" sz="2400" dirty="0" smtClean="0">
                <a:latin typeface="Times New Roman" panose="02020603050405020304" pitchFamily="18" charset="0"/>
                <a:ea typeface="黑体" panose="02010609060101010101" pitchFamily="49" charset="-122"/>
              </a:rPr>
              <a:t>）构造复杂</a:t>
            </a:r>
            <a:endParaRPr lang="en-US" altLang="zh-CN" sz="2400" dirty="0" smtClean="0"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 marL="0" indent="0">
              <a:buNone/>
            </a:pPr>
            <a:r>
              <a:rPr lang="zh-CN" altLang="en-US" sz="2400" dirty="0" smtClean="0">
                <a:latin typeface="Times New Roman" panose="02020603050405020304" pitchFamily="18" charset="0"/>
                <a:ea typeface="黑体" panose="02010609060101010101" pitchFamily="49" charset="-122"/>
              </a:rPr>
              <a:t>（</a:t>
            </a:r>
            <a:r>
              <a:rPr lang="en-US" altLang="zh-CN" sz="2400" dirty="0" smtClean="0">
                <a:latin typeface="Times New Roman" panose="02020603050405020304" pitchFamily="18" charset="0"/>
                <a:ea typeface="黑体" panose="02010609060101010101" pitchFamily="49" charset="-122"/>
              </a:rPr>
              <a:t>2</a:t>
            </a:r>
            <a:r>
              <a:rPr lang="zh-CN" altLang="en-US" sz="2400" dirty="0" smtClean="0">
                <a:latin typeface="Times New Roman" panose="02020603050405020304" pitchFamily="18" charset="0"/>
                <a:ea typeface="黑体" panose="02010609060101010101" pitchFamily="49" charset="-122"/>
              </a:rPr>
              <a:t>）煤级变化大</a:t>
            </a:r>
            <a:endParaRPr lang="en-US" altLang="zh-CN" sz="2400" dirty="0" smtClean="0"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 marL="0" indent="0">
              <a:buNone/>
            </a:pPr>
            <a:r>
              <a:rPr lang="zh-CN" altLang="en-US" sz="2400" dirty="0" smtClean="0">
                <a:latin typeface="Times New Roman" panose="02020603050405020304" pitchFamily="18" charset="0"/>
                <a:ea typeface="黑体" panose="02010609060101010101" pitchFamily="49" charset="-122"/>
              </a:rPr>
              <a:t>（</a:t>
            </a:r>
            <a:r>
              <a:rPr lang="en-US" altLang="zh-CN" sz="2400" dirty="0" smtClean="0">
                <a:latin typeface="Times New Roman" panose="02020603050405020304" pitchFamily="18" charset="0"/>
                <a:ea typeface="黑体" panose="02010609060101010101" pitchFamily="49" charset="-122"/>
              </a:rPr>
              <a:t>3</a:t>
            </a:r>
            <a:r>
              <a:rPr lang="zh-CN" altLang="en-US" sz="2400" dirty="0" smtClean="0">
                <a:latin typeface="Times New Roman" panose="02020603050405020304" pitchFamily="18" charset="0"/>
                <a:ea typeface="黑体" panose="02010609060101010101" pitchFamily="49" charset="-122"/>
              </a:rPr>
              <a:t>）全区位于地下水层的径流区</a:t>
            </a:r>
            <a:endParaRPr lang="en-US" altLang="zh-CN" sz="2400" dirty="0" smtClean="0"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 marL="0" indent="0">
              <a:buNone/>
            </a:pPr>
            <a:r>
              <a:rPr lang="zh-CN" altLang="en-US" sz="2400" dirty="0" smtClean="0">
                <a:latin typeface="Times New Roman" panose="02020603050405020304" pitchFamily="18" charset="0"/>
                <a:ea typeface="黑体" panose="02010609060101010101" pitchFamily="49" charset="-122"/>
              </a:rPr>
              <a:t>（</a:t>
            </a:r>
            <a:r>
              <a:rPr lang="en-US" altLang="zh-CN" sz="2400" dirty="0" smtClean="0">
                <a:latin typeface="Times New Roman" panose="02020603050405020304" pitchFamily="18" charset="0"/>
                <a:ea typeface="黑体" panose="02010609060101010101" pitchFamily="49" charset="-122"/>
              </a:rPr>
              <a:t>4</a:t>
            </a:r>
            <a:r>
              <a:rPr lang="zh-CN" altLang="en-US" sz="2400" dirty="0" smtClean="0">
                <a:latin typeface="Times New Roman" panose="02020603050405020304" pitchFamily="18" charset="0"/>
                <a:ea typeface="黑体" panose="02010609060101010101" pitchFamily="49" charset="-122"/>
              </a:rPr>
              <a:t>）开发制度不合理</a:t>
            </a:r>
            <a:endParaRPr lang="en-US" altLang="zh-CN" sz="2400" dirty="0" smtClean="0"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 marL="0" indent="0">
              <a:buNone/>
            </a:pPr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1853492" y="359228"/>
            <a:ext cx="8911687" cy="1280890"/>
          </a:xfrm>
        </p:spPr>
        <p:txBody>
          <a:bodyPr>
            <a:normAutofit/>
          </a:bodyPr>
          <a:lstStyle/>
          <a:p>
            <a:pPr algn="ctr"/>
            <a:r>
              <a:rPr lang="zh-CN" altLang="en-US" sz="36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区域概况</a:t>
            </a:r>
            <a:endParaRPr lang="zh-CN" altLang="en-US" sz="36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44733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027352" y="2078515"/>
            <a:ext cx="8915400" cy="377762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2400" dirty="0" smtClean="0">
                <a:latin typeface="Times New Roman" panose="02020603050405020304" pitchFamily="18" charset="0"/>
                <a:ea typeface="黑体" panose="02010609060101010101" pitchFamily="49" charset="-122"/>
              </a:rPr>
              <a:t>（</a:t>
            </a:r>
            <a:r>
              <a:rPr lang="en-US" altLang="zh-CN" sz="2400" dirty="0" smtClean="0">
                <a:latin typeface="Times New Roman" panose="02020603050405020304" pitchFamily="18" charset="0"/>
                <a:ea typeface="黑体" panose="02010609060101010101" pitchFamily="49" charset="-122"/>
              </a:rPr>
              <a:t>1</a:t>
            </a:r>
            <a:r>
              <a:rPr lang="zh-CN" altLang="en-US" sz="2400" dirty="0" smtClean="0">
                <a:latin typeface="Times New Roman" panose="02020603050405020304" pitchFamily="18" charset="0"/>
                <a:ea typeface="黑体" panose="02010609060101010101" pitchFamily="49" charset="-122"/>
              </a:rPr>
              <a:t>）控制煤层气井产量的可分为地质因素和工程因素两大类，其中，地质因素是否通过控制煤层气含量，进而控制气井产气量？</a:t>
            </a:r>
            <a:endParaRPr lang="en-US" altLang="zh-CN" sz="2400" dirty="0" smtClean="0"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 marL="0" indent="0">
              <a:buNone/>
            </a:pPr>
            <a:r>
              <a:rPr lang="zh-CN" altLang="en-US" sz="2400" dirty="0" smtClean="0">
                <a:latin typeface="Times New Roman" panose="02020603050405020304" pitchFamily="18" charset="0"/>
                <a:ea typeface="黑体" panose="02010609060101010101" pitchFamily="49" charset="-122"/>
              </a:rPr>
              <a:t>（</a:t>
            </a:r>
            <a:r>
              <a:rPr lang="en-US" altLang="zh-CN" sz="2400" dirty="0" smtClean="0">
                <a:latin typeface="Times New Roman" panose="02020603050405020304" pitchFamily="18" charset="0"/>
                <a:ea typeface="黑体" panose="02010609060101010101" pitchFamily="49" charset="-122"/>
              </a:rPr>
              <a:t>2</a:t>
            </a:r>
            <a:r>
              <a:rPr lang="zh-CN" altLang="en-US" sz="2400" dirty="0" smtClean="0">
                <a:latin typeface="Times New Roman" panose="02020603050405020304" pitchFamily="18" charset="0"/>
                <a:ea typeface="黑体" panose="02010609060101010101" pitchFamily="49" charset="-122"/>
              </a:rPr>
              <a:t>）地质因素如何控制煤层含气性？</a:t>
            </a:r>
            <a:endParaRPr lang="en-US" altLang="zh-CN" sz="2400" dirty="0" smtClean="0"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 marL="0" indent="0">
              <a:buNone/>
            </a:pPr>
            <a:r>
              <a:rPr lang="zh-CN" altLang="en-US" sz="2400" dirty="0" smtClean="0">
                <a:latin typeface="Times New Roman" panose="02020603050405020304" pitchFamily="18" charset="0"/>
                <a:ea typeface="黑体" panose="02010609060101010101" pitchFamily="49" charset="-122"/>
              </a:rPr>
              <a:t>（</a:t>
            </a:r>
            <a:r>
              <a:rPr lang="en-US" altLang="zh-CN" sz="2400" dirty="0" smtClean="0">
                <a:latin typeface="Times New Roman" panose="02020603050405020304" pitchFamily="18" charset="0"/>
                <a:ea typeface="黑体" panose="02010609060101010101" pitchFamily="49" charset="-122"/>
              </a:rPr>
              <a:t>3</a:t>
            </a:r>
            <a:r>
              <a:rPr lang="zh-CN" altLang="en-US" sz="2400" dirty="0" smtClean="0">
                <a:latin typeface="Times New Roman" panose="02020603050405020304" pitchFamily="18" charset="0"/>
                <a:ea typeface="黑体" panose="02010609060101010101" pitchFamily="49" charset="-122"/>
              </a:rPr>
              <a:t>）研究区煤层气井产气量的主控因素是什么，是否存在区域差异？</a:t>
            </a:r>
            <a:endParaRPr lang="zh-CN" altLang="en-US" sz="2400" dirty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4" name="内容占位符 2"/>
          <p:cNvSpPr txBox="1">
            <a:spLocks/>
          </p:cNvSpPr>
          <p:nvPr/>
        </p:nvSpPr>
        <p:spPr>
          <a:xfrm>
            <a:off x="1754440" y="581716"/>
            <a:ext cx="8915400" cy="5872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 3" charset="2"/>
              <a:buNone/>
            </a:pPr>
            <a:r>
              <a:rPr lang="zh-CN" altLang="en-US" sz="36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研究内容及技术路线</a:t>
            </a:r>
            <a:endParaRPr lang="zh-CN" altLang="en-US" sz="36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81642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754440" y="581716"/>
            <a:ext cx="8915400" cy="587295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zh-CN" altLang="en-US" sz="36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研究内容及技术</a:t>
            </a:r>
            <a:r>
              <a:rPr lang="zh-CN" altLang="en-US" sz="36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路线</a:t>
            </a:r>
            <a:endParaRPr lang="zh-CN" altLang="en-US" sz="36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2" name="右箭头 11"/>
          <p:cNvSpPr/>
          <p:nvPr/>
        </p:nvSpPr>
        <p:spPr>
          <a:xfrm flipV="1">
            <a:off x="3056580" y="3348729"/>
            <a:ext cx="365862" cy="5072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右中括号 12"/>
          <p:cNvSpPr/>
          <p:nvPr/>
        </p:nvSpPr>
        <p:spPr>
          <a:xfrm>
            <a:off x="10420688" y="1842715"/>
            <a:ext cx="283807" cy="3252113"/>
          </a:xfrm>
          <a:prstGeom prst="rightBracket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993470" y="1685054"/>
            <a:ext cx="1709448" cy="594107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60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文献调研</a:t>
            </a:r>
            <a:endParaRPr lang="zh-CN" altLang="en-US" sz="26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3888151" y="1468233"/>
            <a:ext cx="2787747" cy="722069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60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煤层气富集特征</a:t>
            </a:r>
            <a:endParaRPr lang="zh-CN" altLang="en-US" sz="26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6" name="圆角矩形 25"/>
          <p:cNvSpPr/>
          <p:nvPr/>
        </p:nvSpPr>
        <p:spPr>
          <a:xfrm>
            <a:off x="3652476" y="2852794"/>
            <a:ext cx="3003849" cy="1045285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60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煤层气富集区和高产区是否一致</a:t>
            </a:r>
            <a:endParaRPr lang="zh-CN" altLang="en-US" sz="26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8" name="下箭头 27"/>
          <p:cNvSpPr/>
          <p:nvPr/>
        </p:nvSpPr>
        <p:spPr>
          <a:xfrm>
            <a:off x="5053819" y="2321088"/>
            <a:ext cx="124527" cy="356839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下箭头 30"/>
          <p:cNvSpPr/>
          <p:nvPr/>
        </p:nvSpPr>
        <p:spPr>
          <a:xfrm rot="10800000">
            <a:off x="5049494" y="4084003"/>
            <a:ext cx="124527" cy="356839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右箭头 32"/>
          <p:cNvSpPr/>
          <p:nvPr/>
        </p:nvSpPr>
        <p:spPr>
          <a:xfrm flipV="1">
            <a:off x="6701002" y="3390062"/>
            <a:ext cx="365862" cy="5072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左中括号 33"/>
          <p:cNvSpPr/>
          <p:nvPr/>
        </p:nvSpPr>
        <p:spPr>
          <a:xfrm>
            <a:off x="7173543" y="2132203"/>
            <a:ext cx="153171" cy="2587084"/>
          </a:xfrm>
          <a:prstGeom prst="leftBracket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右箭头 36"/>
          <p:cNvSpPr/>
          <p:nvPr/>
        </p:nvSpPr>
        <p:spPr>
          <a:xfrm flipV="1">
            <a:off x="7995669" y="4738945"/>
            <a:ext cx="1424935" cy="45719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/>
          <p:cNvSpPr/>
          <p:nvPr/>
        </p:nvSpPr>
        <p:spPr>
          <a:xfrm>
            <a:off x="7420011" y="1569829"/>
            <a:ext cx="414338" cy="92319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60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一致</a:t>
            </a:r>
            <a:endParaRPr lang="zh-CN" altLang="en-US" sz="26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7420011" y="4099767"/>
            <a:ext cx="414338" cy="145875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60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不一致</a:t>
            </a:r>
            <a:endParaRPr lang="zh-CN" altLang="en-US" sz="26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9590736" y="2454521"/>
            <a:ext cx="659820" cy="4092082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60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煤层气产能主控因素</a:t>
            </a:r>
            <a:endParaRPr lang="zh-CN" altLang="en-US" sz="26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5" name="右箭头 64"/>
          <p:cNvSpPr/>
          <p:nvPr/>
        </p:nvSpPr>
        <p:spPr>
          <a:xfrm flipV="1">
            <a:off x="10709025" y="3607577"/>
            <a:ext cx="365862" cy="5072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矩形 65"/>
          <p:cNvSpPr/>
          <p:nvPr/>
        </p:nvSpPr>
        <p:spPr>
          <a:xfrm>
            <a:off x="11207508" y="947257"/>
            <a:ext cx="568180" cy="5252821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60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提出适合马兰井田的开发方式</a:t>
            </a:r>
            <a:endParaRPr lang="zh-CN" altLang="en-US" sz="26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970075" y="2607389"/>
            <a:ext cx="1709448" cy="594107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6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地质资料</a:t>
            </a:r>
          </a:p>
        </p:txBody>
      </p:sp>
      <p:sp>
        <p:nvSpPr>
          <p:cNvPr id="30" name="矩形 29"/>
          <p:cNvSpPr/>
          <p:nvPr/>
        </p:nvSpPr>
        <p:spPr>
          <a:xfrm>
            <a:off x="954001" y="3612175"/>
            <a:ext cx="1709448" cy="594107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6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排采资料</a:t>
            </a:r>
          </a:p>
        </p:txBody>
      </p:sp>
      <p:cxnSp>
        <p:nvCxnSpPr>
          <p:cNvPr id="6" name="直接连接符 5"/>
          <p:cNvCxnSpPr/>
          <p:nvPr/>
        </p:nvCxnSpPr>
        <p:spPr>
          <a:xfrm flipV="1">
            <a:off x="2709341" y="1982107"/>
            <a:ext cx="293443" cy="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5" name="直接连接符 34"/>
          <p:cNvCxnSpPr/>
          <p:nvPr/>
        </p:nvCxnSpPr>
        <p:spPr>
          <a:xfrm flipV="1">
            <a:off x="2684054" y="2928038"/>
            <a:ext cx="293443" cy="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/>
        </p:nvCxnSpPr>
        <p:spPr>
          <a:xfrm flipV="1">
            <a:off x="2691496" y="3909228"/>
            <a:ext cx="293443" cy="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flipH="1">
            <a:off x="2979610" y="1993258"/>
            <a:ext cx="18053" cy="279140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/>
        </p:nvCxnSpPr>
        <p:spPr>
          <a:xfrm>
            <a:off x="3442707" y="1970957"/>
            <a:ext cx="11150" cy="268162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/>
        </p:nvCxnSpPr>
        <p:spPr>
          <a:xfrm flipV="1">
            <a:off x="3442707" y="1968164"/>
            <a:ext cx="293443" cy="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4" name="直接连接符 43"/>
          <p:cNvCxnSpPr/>
          <p:nvPr/>
        </p:nvCxnSpPr>
        <p:spPr>
          <a:xfrm flipV="1">
            <a:off x="3453857" y="4652578"/>
            <a:ext cx="293443" cy="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6" name="矩形 45"/>
          <p:cNvSpPr/>
          <p:nvPr/>
        </p:nvSpPr>
        <p:spPr>
          <a:xfrm>
            <a:off x="3913255" y="4500562"/>
            <a:ext cx="2787747" cy="722069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6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研究区产能特征</a:t>
            </a:r>
          </a:p>
        </p:txBody>
      </p:sp>
      <p:sp>
        <p:nvSpPr>
          <p:cNvPr id="47" name="矩形 46"/>
          <p:cNvSpPr/>
          <p:nvPr/>
        </p:nvSpPr>
        <p:spPr>
          <a:xfrm>
            <a:off x="958924" y="4487612"/>
            <a:ext cx="1709448" cy="594107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60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压裂资料</a:t>
            </a:r>
            <a:endParaRPr lang="zh-CN" altLang="en-US" sz="26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49" name="直接连接符 48"/>
          <p:cNvCxnSpPr/>
          <p:nvPr/>
        </p:nvCxnSpPr>
        <p:spPr>
          <a:xfrm flipV="1">
            <a:off x="2687846" y="4772047"/>
            <a:ext cx="293443" cy="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5" name="矩形 44"/>
          <p:cNvSpPr/>
          <p:nvPr/>
        </p:nvSpPr>
        <p:spPr>
          <a:xfrm>
            <a:off x="8280058" y="4262422"/>
            <a:ext cx="851515" cy="49244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6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筛选</a:t>
            </a:r>
            <a:endParaRPr lang="zh-CN" altLang="en-US" sz="2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25289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idx="1"/>
          </p:nvPr>
        </p:nvSpPr>
        <p:spPr>
          <a:xfrm>
            <a:off x="537387" y="1402798"/>
            <a:ext cx="2841433" cy="4485045"/>
          </a:xfrm>
        </p:spPr>
        <p:txBody>
          <a:bodyPr>
            <a:normAutofit/>
          </a:bodyPr>
          <a:lstStyle/>
          <a:p>
            <a:r>
              <a:rPr lang="zh-CN" altLang="en-US" sz="28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煤层气集主控因素分析</a:t>
            </a:r>
            <a:endParaRPr lang="en-US" altLang="zh-CN" sz="2800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indent="0">
              <a:buNone/>
            </a:pP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sz="24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——</a:t>
            </a:r>
            <a:r>
              <a:rPr lang="zh-CN" altLang="en-US" sz="2800" dirty="0" smtClean="0">
                <a:latin typeface="Times New Roman" panose="02020603050405020304" pitchFamily="18" charset="0"/>
                <a:ea typeface="黑体" panose="02010609060101010101" pitchFamily="49" charset="-122"/>
              </a:rPr>
              <a:t>煤岩性质</a:t>
            </a:r>
            <a:endParaRPr lang="en-US" altLang="zh-CN" sz="2800" dirty="0" smtClean="0"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 marL="0" indent="0">
              <a:lnSpc>
                <a:spcPct val="200000"/>
              </a:lnSpc>
              <a:buNone/>
            </a:pPr>
            <a:r>
              <a:rPr lang="zh-CN" altLang="en-US" sz="2600" dirty="0" smtClean="0">
                <a:latin typeface="Times New Roman" panose="02020603050405020304" pitchFamily="18" charset="0"/>
                <a:ea typeface="黑体" panose="02010609060101010101" pitchFamily="49" charset="-122"/>
              </a:rPr>
              <a:t>（</a:t>
            </a:r>
            <a:r>
              <a:rPr lang="en-US" altLang="zh-CN" sz="2600" dirty="0" smtClean="0">
                <a:latin typeface="Times New Roman" panose="02020603050405020304" pitchFamily="18" charset="0"/>
                <a:ea typeface="黑体" panose="02010609060101010101" pitchFamily="49" charset="-122"/>
              </a:rPr>
              <a:t>1</a:t>
            </a:r>
            <a:r>
              <a:rPr lang="zh-CN" altLang="en-US" sz="2600" dirty="0" smtClean="0">
                <a:latin typeface="Times New Roman" panose="02020603050405020304" pitchFamily="18" charset="0"/>
                <a:ea typeface="黑体" panose="02010609060101010101" pitchFamily="49" charset="-122"/>
              </a:rPr>
              <a:t>）电阻率</a:t>
            </a:r>
            <a:endParaRPr lang="en-US" altLang="zh-CN" sz="2600" dirty="0" smtClean="0"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 marL="0" indent="0">
              <a:buNone/>
            </a:pPr>
            <a:r>
              <a:rPr lang="zh-CN" altLang="en-US" sz="2600" dirty="0" smtClean="0">
                <a:latin typeface="Times New Roman" panose="02020603050405020304" pitchFamily="18" charset="0"/>
                <a:ea typeface="黑体" panose="02010609060101010101" pitchFamily="49" charset="-122"/>
              </a:rPr>
              <a:t>（</a:t>
            </a:r>
            <a:r>
              <a:rPr lang="en-US" altLang="zh-CN" sz="2600" dirty="0" smtClean="0">
                <a:latin typeface="Times New Roman" panose="02020603050405020304" pitchFamily="18" charset="0"/>
                <a:ea typeface="黑体" panose="02010609060101010101" pitchFamily="49" charset="-122"/>
              </a:rPr>
              <a:t>2</a:t>
            </a:r>
            <a:r>
              <a:rPr lang="zh-CN" altLang="en-US" sz="2600" dirty="0" smtClean="0">
                <a:latin typeface="Times New Roman" panose="02020603050405020304" pitchFamily="18" charset="0"/>
                <a:ea typeface="黑体" panose="02010609060101010101" pitchFamily="49" charset="-122"/>
              </a:rPr>
              <a:t>）固定碳</a:t>
            </a:r>
            <a:endParaRPr lang="en-US" altLang="zh-CN" sz="2600" dirty="0" smtClean="0"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 marL="0" indent="0">
              <a:buNone/>
            </a:pPr>
            <a:r>
              <a:rPr lang="zh-CN" altLang="en-US" sz="2600" dirty="0" smtClean="0">
                <a:latin typeface="Times New Roman" panose="02020603050405020304" pitchFamily="18" charset="0"/>
                <a:ea typeface="黑体" panose="02010609060101010101" pitchFamily="49" charset="-122"/>
              </a:rPr>
              <a:t>（</a:t>
            </a:r>
            <a:r>
              <a:rPr lang="en-US" altLang="zh-CN" sz="2600" dirty="0" smtClean="0">
                <a:latin typeface="Times New Roman" panose="02020603050405020304" pitchFamily="18" charset="0"/>
                <a:ea typeface="黑体" panose="02010609060101010101" pitchFamily="49" charset="-122"/>
              </a:rPr>
              <a:t>3</a:t>
            </a:r>
            <a:r>
              <a:rPr lang="zh-CN" altLang="en-US" sz="2600" dirty="0" smtClean="0">
                <a:latin typeface="Times New Roman" panose="02020603050405020304" pitchFamily="18" charset="0"/>
                <a:ea typeface="黑体" panose="02010609060101010101" pitchFamily="49" charset="-122"/>
              </a:rPr>
              <a:t>）自然伽马</a:t>
            </a:r>
            <a:endParaRPr lang="zh-CN" altLang="en-US" sz="2600" dirty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783178" y="239279"/>
            <a:ext cx="441715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6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煤层气富集特征</a:t>
            </a:r>
            <a:endParaRPr lang="zh-CN" altLang="en-US" sz="36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9249" y="862123"/>
            <a:ext cx="4304145" cy="31908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3394" y="862123"/>
            <a:ext cx="4202545" cy="314325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245" y="3714750"/>
            <a:ext cx="4202545" cy="3143250"/>
          </a:xfrm>
          <a:prstGeom prst="rect">
            <a:avLst/>
          </a:prstGeom>
        </p:spPr>
      </p:pic>
      <p:grpSp>
        <p:nvGrpSpPr>
          <p:cNvPr id="22" name="组合 21"/>
          <p:cNvGrpSpPr/>
          <p:nvPr/>
        </p:nvGrpSpPr>
        <p:grpSpPr>
          <a:xfrm>
            <a:off x="8865799" y="4305051"/>
            <a:ext cx="1516235" cy="492443"/>
            <a:chOff x="8865799" y="4305051"/>
            <a:chExt cx="1516235" cy="492443"/>
          </a:xfrm>
        </p:grpSpPr>
        <p:sp>
          <p:nvSpPr>
            <p:cNvPr id="15" name="菱形 14"/>
            <p:cNvSpPr/>
            <p:nvPr/>
          </p:nvSpPr>
          <p:spPr>
            <a:xfrm>
              <a:off x="8865799" y="4425874"/>
              <a:ext cx="256479" cy="262524"/>
            </a:xfrm>
            <a:prstGeom prst="diamond">
              <a:avLst/>
            </a:prstGeom>
            <a:solidFill>
              <a:srgbClr val="070793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矩形 15"/>
            <p:cNvSpPr/>
            <p:nvPr/>
          </p:nvSpPr>
          <p:spPr>
            <a:xfrm>
              <a:off x="9447162" y="4305051"/>
              <a:ext cx="934872" cy="492443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CN" sz="2600" b="1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2# </a:t>
              </a:r>
              <a:r>
                <a:rPr lang="zh-CN" altLang="en-US" sz="260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黑体" panose="02010609060101010101" pitchFamily="49" charset="-122"/>
                  <a:ea typeface="黑体" panose="02010609060101010101" pitchFamily="49" charset="-122"/>
                  <a:cs typeface="Times New Roman" panose="02020603050405020304" pitchFamily="18" charset="0"/>
                </a:rPr>
                <a:t>煤</a:t>
              </a:r>
              <a:endParaRPr lang="zh-CN" altLang="en-US" sz="260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8865799" y="5112981"/>
            <a:ext cx="1516235" cy="492443"/>
            <a:chOff x="8865799" y="5112981"/>
            <a:chExt cx="1516235" cy="492443"/>
          </a:xfrm>
        </p:grpSpPr>
        <p:sp>
          <p:nvSpPr>
            <p:cNvPr id="18" name="十字形 17"/>
            <p:cNvSpPr/>
            <p:nvPr/>
          </p:nvSpPr>
          <p:spPr>
            <a:xfrm>
              <a:off x="8865799" y="5207620"/>
              <a:ext cx="334537" cy="301082"/>
            </a:xfrm>
            <a:prstGeom prst="plus">
              <a:avLst>
                <a:gd name="adj" fmla="val 43919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矩形 18"/>
            <p:cNvSpPr/>
            <p:nvPr/>
          </p:nvSpPr>
          <p:spPr>
            <a:xfrm>
              <a:off x="9447162" y="5112981"/>
              <a:ext cx="934872" cy="492443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CN" sz="2600" b="1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8# </a:t>
              </a:r>
              <a:r>
                <a:rPr lang="zh-CN" altLang="en-US" sz="260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黑体" panose="02010609060101010101" pitchFamily="49" charset="-122"/>
                  <a:ea typeface="黑体" panose="02010609060101010101" pitchFamily="49" charset="-122"/>
                  <a:cs typeface="Times New Roman" panose="02020603050405020304" pitchFamily="18" charset="0"/>
                </a:rPr>
                <a:t>煤</a:t>
              </a:r>
              <a:endParaRPr lang="zh-CN" altLang="en-US" sz="260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26" name="矩形 25"/>
          <p:cNvSpPr/>
          <p:nvPr/>
        </p:nvSpPr>
        <p:spPr>
          <a:xfrm>
            <a:off x="9974632" y="4457451"/>
            <a:ext cx="184730" cy="49244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endParaRPr lang="zh-CN" altLang="en-US" sz="26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7835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204554" y="1631644"/>
            <a:ext cx="3394038" cy="3777622"/>
          </a:xfrm>
        </p:spPr>
        <p:txBody>
          <a:bodyPr>
            <a:normAutofit/>
          </a:bodyPr>
          <a:lstStyle/>
          <a:p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煤层气集主控因素分析</a:t>
            </a:r>
            <a:endParaRPr lang="en-US" altLang="zh-CN" sz="2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US" altLang="zh-CN" sz="2800" dirty="0">
                <a:latin typeface="宋体" panose="02010600030101010101" pitchFamily="2" charset="-122"/>
                <a:ea typeface="宋体" panose="02010600030101010101" pitchFamily="2" charset="-122"/>
              </a:rPr>
              <a:t>  </a:t>
            </a:r>
            <a:r>
              <a:rPr lang="en-US" altLang="zh-CN" sz="28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——</a:t>
            </a:r>
            <a:r>
              <a:rPr lang="zh-CN" altLang="en-US" sz="2800" dirty="0" smtClean="0">
                <a:latin typeface="Times New Roman" panose="02020603050405020304" pitchFamily="18" charset="0"/>
                <a:ea typeface="黑体" panose="02010609060101010101" pitchFamily="49" charset="-122"/>
              </a:rPr>
              <a:t>沉积特征</a:t>
            </a:r>
            <a:endParaRPr lang="en-US" altLang="zh-CN" sz="2800" dirty="0" smtClean="0"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 marL="0" indent="0">
              <a:lnSpc>
                <a:spcPct val="200000"/>
              </a:lnSpc>
              <a:buNone/>
            </a:pPr>
            <a:r>
              <a:rPr lang="zh-CN" altLang="en-US" sz="2600" dirty="0" smtClean="0">
                <a:latin typeface="Times New Roman" panose="02020603050405020304" pitchFamily="18" charset="0"/>
                <a:ea typeface="黑体" panose="02010609060101010101" pitchFamily="49" charset="-122"/>
              </a:rPr>
              <a:t>（</a:t>
            </a:r>
            <a:r>
              <a:rPr lang="en-US" altLang="zh-CN" sz="2600" dirty="0" smtClean="0">
                <a:latin typeface="Times New Roman" panose="02020603050405020304" pitchFamily="18" charset="0"/>
                <a:ea typeface="黑体" panose="02010609060101010101" pitchFamily="49" charset="-122"/>
              </a:rPr>
              <a:t>1</a:t>
            </a:r>
            <a:r>
              <a:rPr lang="zh-CN" altLang="en-US" sz="2600" dirty="0" smtClean="0">
                <a:latin typeface="Times New Roman" panose="02020603050405020304" pitchFamily="18" charset="0"/>
                <a:ea typeface="黑体" panose="02010609060101010101" pitchFamily="49" charset="-122"/>
              </a:rPr>
              <a:t>）厚度</a:t>
            </a:r>
            <a:endParaRPr lang="en-US" altLang="zh-CN" sz="2600" dirty="0" smtClean="0"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 marL="0" indent="0">
              <a:buNone/>
            </a:pPr>
            <a:r>
              <a:rPr lang="zh-CN" altLang="en-US" sz="2600" dirty="0" smtClean="0">
                <a:latin typeface="Times New Roman" panose="02020603050405020304" pitchFamily="18" charset="0"/>
                <a:ea typeface="黑体" panose="02010609060101010101" pitchFamily="49" charset="-122"/>
              </a:rPr>
              <a:t>（</a:t>
            </a:r>
            <a:r>
              <a:rPr lang="en-US" altLang="zh-CN" sz="2600" dirty="0" smtClean="0">
                <a:latin typeface="Times New Roman" panose="02020603050405020304" pitchFamily="18" charset="0"/>
                <a:ea typeface="黑体" panose="02010609060101010101" pitchFamily="49" charset="-122"/>
              </a:rPr>
              <a:t>2</a:t>
            </a:r>
            <a:r>
              <a:rPr lang="zh-CN" altLang="en-US" sz="2600" dirty="0" smtClean="0">
                <a:latin typeface="Times New Roman" panose="02020603050405020304" pitchFamily="18" charset="0"/>
                <a:ea typeface="黑体" panose="02010609060101010101" pitchFamily="49" charset="-122"/>
              </a:rPr>
              <a:t>）夹矸</a:t>
            </a:r>
            <a:endParaRPr lang="en-US" altLang="zh-CN" sz="2600" dirty="0" smtClean="0"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 marL="0" indent="0">
              <a:buNone/>
            </a:pPr>
            <a:r>
              <a:rPr lang="zh-CN" altLang="en-US" sz="2600" dirty="0" smtClean="0">
                <a:latin typeface="Times New Roman" panose="02020603050405020304" pitchFamily="18" charset="0"/>
                <a:ea typeface="黑体" panose="02010609060101010101" pitchFamily="49" charset="-122"/>
              </a:rPr>
              <a:t>（</a:t>
            </a:r>
            <a:r>
              <a:rPr lang="en-US" altLang="zh-CN" sz="2600" dirty="0" smtClean="0">
                <a:latin typeface="Times New Roman" panose="02020603050405020304" pitchFamily="18" charset="0"/>
                <a:ea typeface="黑体" panose="02010609060101010101" pitchFamily="49" charset="-122"/>
              </a:rPr>
              <a:t>3</a:t>
            </a:r>
            <a:r>
              <a:rPr lang="zh-CN" altLang="en-US" sz="2600" dirty="0" smtClean="0">
                <a:latin typeface="Times New Roman" panose="02020603050405020304" pitchFamily="18" charset="0"/>
                <a:ea typeface="黑体" panose="02010609060101010101" pitchFamily="49" charset="-122"/>
              </a:rPr>
              <a:t>）顶板岩性</a:t>
            </a:r>
            <a:endParaRPr lang="zh-CN" altLang="en-US" sz="2600" dirty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pic>
        <p:nvPicPr>
          <p:cNvPr id="8" name="图片 7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9725" y="1367922"/>
            <a:ext cx="6541200" cy="5133600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4749725" y="170823"/>
            <a:ext cx="441715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6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煤层气富集特征</a:t>
            </a:r>
            <a:endParaRPr lang="zh-CN" altLang="en-US" sz="3600" dirty="0"/>
          </a:p>
        </p:txBody>
      </p:sp>
      <p:grpSp>
        <p:nvGrpSpPr>
          <p:cNvPr id="5" name="组合 4"/>
          <p:cNvGrpSpPr/>
          <p:nvPr/>
        </p:nvGrpSpPr>
        <p:grpSpPr>
          <a:xfrm>
            <a:off x="3598592" y="2004558"/>
            <a:ext cx="8358909" cy="3635693"/>
            <a:chOff x="3487403" y="1114227"/>
            <a:chExt cx="8358909" cy="3635693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87403" y="1114227"/>
              <a:ext cx="4156364" cy="3143250"/>
            </a:xfrm>
            <a:prstGeom prst="rect">
              <a:avLst/>
            </a:prstGeom>
          </p:spPr>
        </p:pic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43767" y="1114227"/>
              <a:ext cx="4202545" cy="3143250"/>
            </a:xfrm>
            <a:prstGeom prst="rect">
              <a:avLst/>
            </a:prstGeom>
          </p:spPr>
        </p:pic>
        <p:grpSp>
          <p:nvGrpSpPr>
            <p:cNvPr id="24" name="组合 23"/>
            <p:cNvGrpSpPr/>
            <p:nvPr/>
          </p:nvGrpSpPr>
          <p:grpSpPr>
            <a:xfrm>
              <a:off x="5488107" y="4257477"/>
              <a:ext cx="1516235" cy="492443"/>
              <a:chOff x="8865799" y="4305051"/>
              <a:chExt cx="1516235" cy="492443"/>
            </a:xfrm>
          </p:grpSpPr>
          <p:sp>
            <p:nvSpPr>
              <p:cNvPr id="25" name="菱形 24"/>
              <p:cNvSpPr/>
              <p:nvPr/>
            </p:nvSpPr>
            <p:spPr>
              <a:xfrm>
                <a:off x="8865799" y="4425874"/>
                <a:ext cx="256479" cy="262524"/>
              </a:xfrm>
              <a:prstGeom prst="diamond">
                <a:avLst/>
              </a:prstGeom>
              <a:solidFill>
                <a:srgbClr val="070793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" name="矩形 25"/>
              <p:cNvSpPr/>
              <p:nvPr/>
            </p:nvSpPr>
            <p:spPr>
              <a:xfrm>
                <a:off x="9447162" y="4305051"/>
                <a:ext cx="934872" cy="492443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altLang="zh-CN" sz="2600" b="1" cap="none" spc="0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2# </a:t>
                </a:r>
                <a:r>
                  <a:rPr lang="zh-CN" altLang="en-US" sz="2600" cap="none" spc="0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煤</a:t>
                </a:r>
                <a:endParaRPr lang="zh-CN" altLang="en-US" sz="260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黑体" panose="02010609060101010101" pitchFamily="49" charset="-122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0" name="组合 29"/>
            <p:cNvGrpSpPr/>
            <p:nvPr/>
          </p:nvGrpSpPr>
          <p:grpSpPr>
            <a:xfrm>
              <a:off x="8266664" y="4257476"/>
              <a:ext cx="1516235" cy="492443"/>
              <a:chOff x="8865799" y="5112981"/>
              <a:chExt cx="1516235" cy="492443"/>
            </a:xfrm>
          </p:grpSpPr>
          <p:sp>
            <p:nvSpPr>
              <p:cNvPr id="31" name="十字形 30"/>
              <p:cNvSpPr/>
              <p:nvPr/>
            </p:nvSpPr>
            <p:spPr>
              <a:xfrm>
                <a:off x="8865799" y="5207620"/>
                <a:ext cx="334537" cy="301082"/>
              </a:xfrm>
              <a:prstGeom prst="plus">
                <a:avLst>
                  <a:gd name="adj" fmla="val 43919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" name="矩形 31"/>
              <p:cNvSpPr/>
              <p:nvPr/>
            </p:nvSpPr>
            <p:spPr>
              <a:xfrm>
                <a:off x="9447162" y="5112981"/>
                <a:ext cx="934872" cy="492443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altLang="zh-CN" sz="2600" b="1" cap="none" spc="0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8# </a:t>
                </a:r>
                <a:r>
                  <a:rPr lang="zh-CN" altLang="en-US" sz="2600" cap="none" spc="0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煤</a:t>
                </a:r>
                <a:endParaRPr lang="zh-CN" altLang="en-US" sz="260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黑体" panose="02010609060101010101" pitchFamily="49" charset="-122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73193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丝状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3197</TotalTime>
  <Words>1426</Words>
  <Application>Microsoft Office PowerPoint</Application>
  <PresentationFormat>宽屏</PresentationFormat>
  <Paragraphs>310</Paragraphs>
  <Slides>34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34</vt:i4>
      </vt:variant>
    </vt:vector>
  </HeadingPairs>
  <TitlesOfParts>
    <vt:vector size="45" baseType="lpstr">
      <vt:lpstr>黑体</vt:lpstr>
      <vt:lpstr>华文行楷</vt:lpstr>
      <vt:lpstr>宋体</vt:lpstr>
      <vt:lpstr>幼圆</vt:lpstr>
      <vt:lpstr>Arial</vt:lpstr>
      <vt:lpstr>Cambria Math</vt:lpstr>
      <vt:lpstr>Century Gothic</vt:lpstr>
      <vt:lpstr>Times New Roman</vt:lpstr>
      <vt:lpstr>Wingdings</vt:lpstr>
      <vt:lpstr>Wingdings 3</vt:lpstr>
      <vt:lpstr>丝状</vt:lpstr>
      <vt:lpstr>马兰井田煤层气富集与产能的主控因素研究   </vt:lpstr>
      <vt:lpstr>汇报提纲</vt:lpstr>
      <vt:lpstr>区域概况</vt:lpstr>
      <vt:lpstr>区域概况</vt:lpstr>
      <vt:lpstr>区域概况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煤层气井生产特征</vt:lpstr>
      <vt:lpstr>煤层气井生产特征</vt:lpstr>
      <vt:lpstr>煤层气井生产特征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马兰井田煤层气富集与产能的主控因素研究 Factors controlling CBM content and productivity of coal bed methane wells in Malan well field</dc:title>
  <dc:creator>dell</dc:creator>
  <cp:lastModifiedBy>dell</cp:lastModifiedBy>
  <cp:revision>143</cp:revision>
  <dcterms:created xsi:type="dcterms:W3CDTF">2017-05-29T07:32:16Z</dcterms:created>
  <dcterms:modified xsi:type="dcterms:W3CDTF">2017-06-06T23:20:28Z</dcterms:modified>
</cp:coreProperties>
</file>